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E4E67C_EE9D8CED.xml" ContentType="application/vnd.ms-powerpoint.comments+xml"/>
  <Override PartName="/ppt/comments/modernComment_7FE4E67E_F2B3A1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E4E678_756E2E8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E4E5E0_3AC21459.xml" ContentType="application/vnd.ms-powerpoint.comments+xml"/>
  <Override PartName="/ppt/comments/modernComment_7FE4E646_F6A3ED5C.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 id="2147483687" r:id="rId6"/>
  </p:sldMasterIdLst>
  <p:notesMasterIdLst>
    <p:notesMasterId r:id="rId46"/>
  </p:notesMasterIdLst>
  <p:handoutMasterIdLst>
    <p:handoutMasterId r:id="rId47"/>
  </p:handoutMasterIdLst>
  <p:sldIdLst>
    <p:sldId id="256" r:id="rId7"/>
    <p:sldId id="2145707038" r:id="rId8"/>
    <p:sldId id="2145707477" r:id="rId9"/>
    <p:sldId id="2145707416" r:id="rId10"/>
    <p:sldId id="2145707519" r:id="rId11"/>
    <p:sldId id="2145707615" r:id="rId12"/>
    <p:sldId id="2145707544" r:id="rId13"/>
    <p:sldId id="2145707545" r:id="rId14"/>
    <p:sldId id="2145707569" r:id="rId15"/>
    <p:sldId id="2145707623" r:id="rId16"/>
    <p:sldId id="2145707644" r:id="rId17"/>
    <p:sldId id="2145707645" r:id="rId18"/>
    <p:sldId id="2145707646" r:id="rId19"/>
    <p:sldId id="2145707647" r:id="rId20"/>
    <p:sldId id="2145707642" r:id="rId21"/>
    <p:sldId id="2145707643" r:id="rId22"/>
    <p:sldId id="2145707648" r:id="rId23"/>
    <p:sldId id="2145707649" r:id="rId24"/>
    <p:sldId id="2145707443" r:id="rId25"/>
    <p:sldId id="2145707473" r:id="rId26"/>
    <p:sldId id="2145707640" r:id="rId27"/>
    <p:sldId id="2145707639" r:id="rId28"/>
    <p:sldId id="2145707612" r:id="rId29"/>
    <p:sldId id="2145707613" r:id="rId30"/>
    <p:sldId id="2145707481" r:id="rId31"/>
    <p:sldId id="2145707488" r:id="rId32"/>
    <p:sldId id="2145707470" r:id="rId33"/>
    <p:sldId id="2145707589" r:id="rId34"/>
    <p:sldId id="2145707590" r:id="rId35"/>
    <p:sldId id="2145707368" r:id="rId36"/>
    <p:sldId id="2145707591" r:id="rId37"/>
    <p:sldId id="2145707409" r:id="rId38"/>
    <p:sldId id="2145707406" r:id="rId39"/>
    <p:sldId id="2145707410" r:id="rId40"/>
    <p:sldId id="2145707593" r:id="rId41"/>
    <p:sldId id="2145707594" r:id="rId42"/>
    <p:sldId id="2145707650" r:id="rId43"/>
    <p:sldId id="2145707605" r:id="rId44"/>
    <p:sldId id="2145707180" r:id="rId45"/>
  </p:sldIdLst>
  <p:sldSz cx="9144000" cy="5143500" type="screen16x9"/>
  <p:notesSz cx="7315200" cy="96012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TA's BART Silicon Valley Phase II Extension Project" id="{33074AE3-70C3-476B-8A91-5258ED7C6431}">
          <p14:sldIdLst>
            <p14:sldId id="256"/>
            <p14:sldId id="2145707038"/>
            <p14:sldId id="2145707477"/>
          </p14:sldIdLst>
        </p14:section>
        <p14:section name="PHASE II PROGRAM UPDATE" id="{3023E1D5-1197-495B-ADE2-DBEC6A1BC266}">
          <p14:sldIdLst>
            <p14:sldId id="2145707416"/>
            <p14:sldId id="2145707519"/>
            <p14:sldId id="2145707615"/>
            <p14:sldId id="2145707544"/>
            <p14:sldId id="2145707545"/>
            <p14:sldId id="2145707569"/>
            <p14:sldId id="2145707623"/>
            <p14:sldId id="2145707644"/>
            <p14:sldId id="2145707645"/>
            <p14:sldId id="2145707646"/>
            <p14:sldId id="2145707647"/>
            <p14:sldId id="2145707642"/>
            <p14:sldId id="2145707643"/>
            <p14:sldId id="2145707648"/>
            <p14:sldId id="2145707649"/>
            <p14:sldId id="2145707443"/>
          </p14:sldIdLst>
        </p14:section>
        <p14:section name="DESIGN UPDATE" id="{71EEF0BF-F8B0-4B79-8091-E7CDF513FAA6}">
          <p14:sldIdLst>
            <p14:sldId id="2145707473"/>
            <p14:sldId id="2145707640"/>
            <p14:sldId id="2145707639"/>
            <p14:sldId id="2145707612"/>
            <p14:sldId id="2145707613"/>
          </p14:sldIdLst>
        </p14:section>
        <p14:section name="CONSTRUCTION UPDATE" id="{BE808405-68EF-4450-A3C7-DBDD46F9288E}">
          <p14:sldIdLst>
            <p14:sldId id="2145707481"/>
            <p14:sldId id="2145707488"/>
            <p14:sldId id="2145707470"/>
            <p14:sldId id="2145707589"/>
            <p14:sldId id="2145707590"/>
            <p14:sldId id="2145707368"/>
            <p14:sldId id="2145707591"/>
            <p14:sldId id="2145707409"/>
            <p14:sldId id="2145707406"/>
            <p14:sldId id="2145707410"/>
          </p14:sldIdLst>
        </p14:section>
        <p14:section name="NEXT STEPS" id="{7E5FD91E-98DF-E545-9E42-DC7B9CDF1C24}">
          <p14:sldIdLst>
            <p14:sldId id="2145707593"/>
            <p14:sldId id="2145707594"/>
            <p14:sldId id="2145707650"/>
            <p14:sldId id="2145707605"/>
          </p14:sldIdLst>
        </p14:section>
        <p14:section name="QUESTIONS" id="{17513E5E-1C4F-654A-8737-3298722F67E0}">
          <p14:sldIdLst>
            <p14:sldId id="2145707180"/>
          </p14:sldIdLst>
        </p14:section>
      </p14:sectionLst>
    </p:ext>
    <p:ext uri="{EFAFB233-063F-42B5-8137-9DF3F51BA10A}">
      <p15:sldGuideLst xmlns:p15="http://schemas.microsoft.com/office/powerpoint/2012/main">
        <p15:guide id="2" pos="2760" userDrawn="1">
          <p15:clr>
            <a:srgbClr val="A4A3A4"/>
          </p15:clr>
        </p15:guide>
        <p15:guide id="3" orient="horz" pos="28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FF6F1C-8E65-36A7-CCF7-427B554840D5}" name="Endora Siu" initials="ES" userId="S::esiu@vtabsv.com::ebb26a8c-8b1f-4627-9cbb-602ff25c9ef5" providerId="AD"/>
  <p188:author id="{6F6C0946-8F5A-126C-1EB4-940A87939E1F}" name="Erica Roecks" initials="ER" userId="S::eroecks@vtabsv.com::1566ddc2-64c6-48b9-8e42-a1d30bce8134" providerId="AD"/>
  <p188:author id="{ABBF5449-1B96-6479-2478-70A1B5AD4DFB}" name="Kendall Rozen" initials="KR" userId="S::krozen@swspr.com::4a8a46fb-6acd-4895-8c10-6b641b77854e" providerId="AD"/>
  <p188:author id="{2943DF81-F698-A716-5145-3F72F8312CA3}" name="Omar Adel" initials="OA" userId="S::oadel@vtabsv.com::811e096b-b772-4b70-8da5-963bb2c59d97" providerId="AD"/>
  <p188:author id="{98208393-847A-C2F5-152A-473E0CBF1ED2}" name="Collins Nyamekye" initials="CN" userId="S::cnyamekye@vtabsv.com::2f3585fe-0c69-4065-9b4d-ab463e785747" providerId="AD"/>
  <p188:author id="{CA02949D-534D-C8DD-9C82-C51F1821A404}" name="Alondra Moreno" initials="AM" userId="S::amoreno@swspr.com::90774eb4-8fd1-4088-92bf-df8b5d99ef9f" providerId="AD"/>
  <p188:author id="{E2A4509F-D126-E2B4-894D-2102198ED6CC}" name="Ngan Nguyen" initials="NN" userId="S::nnguyen@vtabsv.com::e331b48b-34d3-4500-bda6-c8716d9cf6a5" providerId="AD"/>
  <p188:author id="{D86D81BB-DC44-1251-65CF-67B7148465AC}" name="Ronak Naik" initials="RN" userId="S::rnaik@vtabsv.com::0388e4bb-3594-47f7-b84c-d59abb1aa07d" providerId="AD"/>
  <p188:author id="{9A2F5FC9-2AB3-AC65-056D-FB2DADDD897F}" name="Adriano Rothschild" initials="" userId="S::arothschild@vtabsv.com::ed52d0d7-451e-4ee7-90d4-6f43f93cc3b5" providerId="AD"/>
  <p188:author id="{AA4821CA-477D-D084-59A6-1E02854C8B01}" name="Michael Brown" initials="MB" userId="Michael Brown" providerId="None"/>
  <p188:author id="{223D76CC-0E2D-8FBB-A626-14804A67DA0A}" name="Gil Navarrete" initials="GN" userId="S::gnavarrete@vtabsv.com::b2ea4c6e-7f13-4415-8088-e49643dea38e" providerId="AD"/>
  <p188:author id="{2955B2D8-F910-492E-CDA9-54A7C11E375E}" name="Sarah Hersom" initials="SH" userId="S::shersom@vtabsv.com::b71648b0-e787-4571-af46-5e0fb8d40912" providerId="AD"/>
  <p188:author id="{2A592BE1-572F-54F8-ED07-61160E0D1FE5}" name="Laura Nguyen" initials="" userId="S::languyen@vtabsv.com::1c3bced1-2eb8-4247-be81-0a5667c8cf08" providerId="AD"/>
  <p188:author id="{B43AD2E2-B98E-491D-6F70-25ADC1A7A4E3}" name="Sam Rivera" initials="SR" userId="S::srivera@swspr.com::6aad448c-ef6e-42f1-b334-5bb825c918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ill Gibson" initials="JG" lastIdx="8" clrIdx="6">
    <p:extLst>
      <p:ext uri="{19B8F6BF-5375-455C-9EA6-DF929625EA0E}">
        <p15:presenceInfo xmlns:p15="http://schemas.microsoft.com/office/powerpoint/2012/main" userId="S::jgibson@vtabsv.com::c6546568-9d4f-4b24-8cfd-11590cc77fb4" providerId="AD"/>
      </p:ext>
    </p:extLst>
  </p:cmAuthor>
  <p:cmAuthor id="1" name="Kate Christopherson" initials="KC" lastIdx="59" clrIdx="0">
    <p:extLst>
      <p:ext uri="{19B8F6BF-5375-455C-9EA6-DF929625EA0E}">
        <p15:presenceInfo xmlns:p15="http://schemas.microsoft.com/office/powerpoint/2012/main" userId="Kate Christopherson" providerId="None"/>
      </p:ext>
    </p:extLst>
  </p:cmAuthor>
  <p:cmAuthor id="2" name="Kate Christopherson" initials="KC [2]" lastIdx="1" clrIdx="1">
    <p:extLst>
      <p:ext uri="{19B8F6BF-5375-455C-9EA6-DF929625EA0E}">
        <p15:presenceInfo xmlns:p15="http://schemas.microsoft.com/office/powerpoint/2012/main" userId="S::kchristopherson@vtabsv.com::4c34b819-c38d-4d34-bbea-c10cc5c9a27c" providerId="AD"/>
      </p:ext>
    </p:extLst>
  </p:cmAuthor>
  <p:cmAuthor id="3" name="Oswaldo Meneses" initials="OM" lastIdx="4" clrIdx="2">
    <p:extLst>
      <p:ext uri="{19B8F6BF-5375-455C-9EA6-DF929625EA0E}">
        <p15:presenceInfo xmlns:p15="http://schemas.microsoft.com/office/powerpoint/2012/main" userId="S::omeneses@vtabsv.com::f870fc4c-e013-4811-8837-e5b1d16f229d" providerId="AD"/>
      </p:ext>
    </p:extLst>
  </p:cmAuthor>
  <p:cmAuthor id="4" name="Erica Roecks" initials="ER" lastIdx="1" clrIdx="3">
    <p:extLst>
      <p:ext uri="{19B8F6BF-5375-455C-9EA6-DF929625EA0E}">
        <p15:presenceInfo xmlns:p15="http://schemas.microsoft.com/office/powerpoint/2012/main" userId="S::eroecks@vtabsv.com::1566ddc2-64c6-48b9-8e42-a1d30bce8134" providerId="AD"/>
      </p:ext>
    </p:extLst>
  </p:cmAuthor>
  <p:cmAuthor id="5" name="Gabriela Newell" initials="GN" lastIdx="9" clrIdx="4">
    <p:extLst>
      <p:ext uri="{19B8F6BF-5375-455C-9EA6-DF929625EA0E}">
        <p15:presenceInfo xmlns:p15="http://schemas.microsoft.com/office/powerpoint/2012/main" userId="Gabriela Newell" providerId="None"/>
      </p:ext>
    </p:extLst>
  </p:cmAuthor>
  <p:cmAuthor id="6" name="Dennis Kearney" initials="DK" lastIdx="2" clrIdx="5">
    <p:extLst>
      <p:ext uri="{19B8F6BF-5375-455C-9EA6-DF929625EA0E}">
        <p15:presenceInfo xmlns:p15="http://schemas.microsoft.com/office/powerpoint/2012/main" userId="Dennis Kear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2A8"/>
    <a:srgbClr val="5BAED7"/>
    <a:srgbClr val="6E717C"/>
    <a:srgbClr val="99CCE6"/>
    <a:srgbClr val="94D7F3"/>
    <a:srgbClr val="8EAE9E"/>
    <a:srgbClr val="88D7F3"/>
    <a:srgbClr val="34B3E9"/>
    <a:srgbClr val="B6916B"/>
    <a:srgbClr val="BD9C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01"/>
    <p:restoredTop sz="86438"/>
  </p:normalViewPr>
  <p:slideViewPr>
    <p:cSldViewPr snapToGrid="0">
      <p:cViewPr>
        <p:scale>
          <a:sx n="25" d="100"/>
          <a:sy n="25" d="100"/>
        </p:scale>
        <p:origin x="-240" y="956"/>
      </p:cViewPr>
      <p:guideLst>
        <p:guide pos="2760"/>
        <p:guide orient="horz" pos="2868"/>
      </p:guideLst>
    </p:cSldViewPr>
  </p:slideViewPr>
  <p:outlineViewPr>
    <p:cViewPr>
      <p:scale>
        <a:sx n="33" d="100"/>
        <a:sy n="33" d="100"/>
      </p:scale>
      <p:origin x="0" y="-77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dall Rozen" userId="4a8a46fb-6acd-4895-8c10-6b641b77854e" providerId="ADAL" clId="{ECBCF38D-936C-43CE-8854-23BD0654D997}"/>
    <pc:docChg chg="modSld">
      <pc:chgData name="Kendall Rozen" userId="4a8a46fb-6acd-4895-8c10-6b641b77854e" providerId="ADAL" clId="{ECBCF38D-936C-43CE-8854-23BD0654D997}" dt="2026-04-06T21:41:16.295" v="205" actId="13244"/>
      <pc:docMkLst>
        <pc:docMk/>
      </pc:docMkLst>
      <pc:sldChg chg="delSp modSp mod">
        <pc:chgData name="Kendall Rozen" userId="4a8a46fb-6acd-4895-8c10-6b641b77854e" providerId="ADAL" clId="{ECBCF38D-936C-43CE-8854-23BD0654D997}" dt="2026-04-06T20:58:33.180" v="188"/>
        <pc:sldMkLst>
          <pc:docMk/>
          <pc:sldMk cId="1735513306" sldId="2145707443"/>
        </pc:sldMkLst>
        <pc:spChg chg="del mod">
          <ac:chgData name="Kendall Rozen" userId="4a8a46fb-6acd-4895-8c10-6b641b77854e" providerId="ADAL" clId="{ECBCF38D-936C-43CE-8854-23BD0654D997}" dt="2026-04-06T20:58:33.180" v="188"/>
          <ac:spMkLst>
            <pc:docMk/>
            <pc:sldMk cId="1735513306" sldId="2145707443"/>
            <ac:spMk id="13" creationId="{E9F4E011-D11A-83A8-CD53-B20D45742549}"/>
          </ac:spMkLst>
        </pc:spChg>
        <pc:picChg chg="mod">
          <ac:chgData name="Kendall Rozen" userId="4a8a46fb-6acd-4895-8c10-6b641b77854e" providerId="ADAL" clId="{ECBCF38D-936C-43CE-8854-23BD0654D997}" dt="2026-04-06T20:36:56.818" v="141" actId="962"/>
          <ac:picMkLst>
            <pc:docMk/>
            <pc:sldMk cId="1735513306" sldId="2145707443"/>
            <ac:picMk id="29" creationId="{4419DCD8-21EA-80B1-A440-69C26A91F3DC}"/>
          </ac:picMkLst>
        </pc:picChg>
      </pc:sldChg>
      <pc:sldChg chg="modSp mod">
        <pc:chgData name="Kendall Rozen" userId="4a8a46fb-6acd-4895-8c10-6b641b77854e" providerId="ADAL" clId="{ECBCF38D-936C-43CE-8854-23BD0654D997}" dt="2026-04-06T21:15:12.394" v="193" actId="962"/>
        <pc:sldMkLst>
          <pc:docMk/>
          <pc:sldMk cId="3456715987" sldId="2145707470"/>
        </pc:sldMkLst>
        <pc:picChg chg="mod">
          <ac:chgData name="Kendall Rozen" userId="4a8a46fb-6acd-4895-8c10-6b641b77854e" providerId="ADAL" clId="{ECBCF38D-936C-43CE-8854-23BD0654D997}" dt="2026-04-06T21:15:12.394" v="193" actId="962"/>
          <ac:picMkLst>
            <pc:docMk/>
            <pc:sldMk cId="3456715987" sldId="2145707470"/>
            <ac:picMk id="7" creationId="{13B22A89-3B49-8C89-CE3E-E679EC1652DF}"/>
          </ac:picMkLst>
        </pc:picChg>
      </pc:sldChg>
      <pc:sldChg chg="modSp mod">
        <pc:chgData name="Kendall Rozen" userId="4a8a46fb-6acd-4895-8c10-6b641b77854e" providerId="ADAL" clId="{ECBCF38D-936C-43CE-8854-23BD0654D997}" dt="2026-04-06T21:17:03.294" v="202" actId="962"/>
        <pc:sldMkLst>
          <pc:docMk/>
          <pc:sldMk cId="985797721" sldId="2145707488"/>
        </pc:sldMkLst>
        <pc:spChg chg="mod">
          <ac:chgData name="Kendall Rozen" userId="4a8a46fb-6acd-4895-8c10-6b641b77854e" providerId="ADAL" clId="{ECBCF38D-936C-43CE-8854-23BD0654D997}" dt="2026-04-06T21:15:48.042" v="196" actId="962"/>
          <ac:spMkLst>
            <pc:docMk/>
            <pc:sldMk cId="985797721" sldId="2145707488"/>
            <ac:spMk id="2" creationId="{34458ACC-9AC0-BB9E-198D-BD1286A19168}"/>
          </ac:spMkLst>
        </pc:spChg>
        <pc:picChg chg="mod">
          <ac:chgData name="Kendall Rozen" userId="4a8a46fb-6acd-4895-8c10-6b641b77854e" providerId="ADAL" clId="{ECBCF38D-936C-43CE-8854-23BD0654D997}" dt="2026-04-06T21:16:58.299" v="201" actId="962"/>
          <ac:picMkLst>
            <pc:docMk/>
            <pc:sldMk cId="985797721" sldId="2145707488"/>
            <ac:picMk id="5" creationId="{F7C58F6A-B388-A1F4-98D1-8147AC75537E}"/>
          </ac:picMkLst>
        </pc:picChg>
        <pc:picChg chg="mod">
          <ac:chgData name="Kendall Rozen" userId="4a8a46fb-6acd-4895-8c10-6b641b77854e" providerId="ADAL" clId="{ECBCF38D-936C-43CE-8854-23BD0654D997}" dt="2026-04-06T21:17:03.294" v="202" actId="962"/>
          <ac:picMkLst>
            <pc:docMk/>
            <pc:sldMk cId="985797721" sldId="2145707488"/>
            <ac:picMk id="7" creationId="{E3319C48-7D07-5E3D-CA0F-B39F4D3DDDD4}"/>
          </ac:picMkLst>
        </pc:picChg>
        <pc:picChg chg="mod">
          <ac:chgData name="Kendall Rozen" userId="4a8a46fb-6acd-4895-8c10-6b641b77854e" providerId="ADAL" clId="{ECBCF38D-936C-43CE-8854-23BD0654D997}" dt="2026-04-06T21:15:48.042" v="196" actId="962"/>
          <ac:picMkLst>
            <pc:docMk/>
            <pc:sldMk cId="985797721" sldId="2145707488"/>
            <ac:picMk id="10" creationId="{49C86B3A-7F72-FE06-CD1A-993B08E95D2D}"/>
          </ac:picMkLst>
        </pc:picChg>
      </pc:sldChg>
      <pc:sldChg chg="modSp mod">
        <pc:chgData name="Kendall Rozen" userId="4a8a46fb-6acd-4895-8c10-6b641b77854e" providerId="ADAL" clId="{ECBCF38D-936C-43CE-8854-23BD0654D997}" dt="2026-04-06T21:10:25.069" v="189" actId="962"/>
        <pc:sldMkLst>
          <pc:docMk/>
          <pc:sldMk cId="4062757313" sldId="2145707544"/>
        </pc:sldMkLst>
        <pc:grpChg chg="mod">
          <ac:chgData name="Kendall Rozen" userId="4a8a46fb-6acd-4895-8c10-6b641b77854e" providerId="ADAL" clId="{ECBCF38D-936C-43CE-8854-23BD0654D997}" dt="2026-04-06T20:38:20.210" v="145" actId="962"/>
          <ac:grpSpMkLst>
            <pc:docMk/>
            <pc:sldMk cId="4062757313" sldId="2145707544"/>
            <ac:grpSpMk id="75" creationId="{B6405FD6-E8D5-A07C-965C-5FEE4488533B}"/>
          </ac:grpSpMkLst>
        </pc:grpChg>
        <pc:grpChg chg="mod">
          <ac:chgData name="Kendall Rozen" userId="4a8a46fb-6acd-4895-8c10-6b641b77854e" providerId="ADAL" clId="{ECBCF38D-936C-43CE-8854-23BD0654D997}" dt="2026-04-06T20:37:45.801" v="143" actId="962"/>
          <ac:grpSpMkLst>
            <pc:docMk/>
            <pc:sldMk cId="4062757313" sldId="2145707544"/>
            <ac:grpSpMk id="97" creationId="{6AB5E3C5-6730-8E3C-633C-7AF6B5DE80C0}"/>
          </ac:grpSpMkLst>
        </pc:grpChg>
        <pc:picChg chg="mod">
          <ac:chgData name="Kendall Rozen" userId="4a8a46fb-6acd-4895-8c10-6b641b77854e" providerId="ADAL" clId="{ECBCF38D-936C-43CE-8854-23BD0654D997}" dt="2026-04-06T21:10:25.069" v="189" actId="962"/>
          <ac:picMkLst>
            <pc:docMk/>
            <pc:sldMk cId="4062757313" sldId="2145707544"/>
            <ac:picMk id="3" creationId="{CB904F5A-7E63-4E07-917A-EAB47D2D0A3E}"/>
          </ac:picMkLst>
        </pc:picChg>
      </pc:sldChg>
      <pc:sldChg chg="modSp mod">
        <pc:chgData name="Kendall Rozen" userId="4a8a46fb-6acd-4895-8c10-6b641b77854e" providerId="ADAL" clId="{ECBCF38D-936C-43CE-8854-23BD0654D997}" dt="2026-04-06T21:41:16.295" v="205" actId="13244"/>
        <pc:sldMkLst>
          <pc:docMk/>
          <pc:sldMk cId="1114521301" sldId="2145707545"/>
        </pc:sldMkLst>
        <pc:spChg chg="ord">
          <ac:chgData name="Kendall Rozen" userId="4a8a46fb-6acd-4895-8c10-6b641b77854e" providerId="ADAL" clId="{ECBCF38D-936C-43CE-8854-23BD0654D997}" dt="2026-04-06T20:51:53.489" v="161" actId="13244"/>
          <ac:spMkLst>
            <pc:docMk/>
            <pc:sldMk cId="1114521301" sldId="2145707545"/>
            <ac:spMk id="3" creationId="{122D3217-12D0-252F-5B98-8AC66BFE66DB}"/>
          </ac:spMkLst>
        </pc:spChg>
        <pc:spChg chg="mod ord">
          <ac:chgData name="Kendall Rozen" userId="4a8a46fb-6acd-4895-8c10-6b641b77854e" providerId="ADAL" clId="{ECBCF38D-936C-43CE-8854-23BD0654D997}" dt="2026-04-06T20:52:09.738" v="171" actId="962"/>
          <ac:spMkLst>
            <pc:docMk/>
            <pc:sldMk cId="1114521301" sldId="2145707545"/>
            <ac:spMk id="4" creationId="{F58086C7-7BF1-891E-096A-96EADD0CE4ED}"/>
          </ac:spMkLst>
        </pc:spChg>
        <pc:spChg chg="ord">
          <ac:chgData name="Kendall Rozen" userId="4a8a46fb-6acd-4895-8c10-6b641b77854e" providerId="ADAL" clId="{ECBCF38D-936C-43CE-8854-23BD0654D997}" dt="2026-04-06T21:41:12.372" v="204" actId="13244"/>
          <ac:spMkLst>
            <pc:docMk/>
            <pc:sldMk cId="1114521301" sldId="2145707545"/>
            <ac:spMk id="5" creationId="{D64FC556-175F-36BC-4DBE-FEEEE054CBBD}"/>
          </ac:spMkLst>
        </pc:spChg>
        <pc:spChg chg="mod">
          <ac:chgData name="Kendall Rozen" userId="4a8a46fb-6acd-4895-8c10-6b641b77854e" providerId="ADAL" clId="{ECBCF38D-936C-43CE-8854-23BD0654D997}" dt="2026-04-06T20:34:47.761" v="1" actId="962"/>
          <ac:spMkLst>
            <pc:docMk/>
            <pc:sldMk cId="1114521301" sldId="2145707545"/>
            <ac:spMk id="9" creationId="{67A89356-3E85-9488-95A2-E2FB45470BA7}"/>
          </ac:spMkLst>
        </pc:spChg>
        <pc:spChg chg="mod">
          <ac:chgData name="Kendall Rozen" userId="4a8a46fb-6acd-4895-8c10-6b641b77854e" providerId="ADAL" clId="{ECBCF38D-936C-43CE-8854-23BD0654D997}" dt="2026-04-06T20:34:51.152" v="3" actId="962"/>
          <ac:spMkLst>
            <pc:docMk/>
            <pc:sldMk cId="1114521301" sldId="2145707545"/>
            <ac:spMk id="10" creationId="{59E3E889-FECC-E72F-F96A-30F9FEC4A250}"/>
          </ac:spMkLst>
        </pc:spChg>
        <pc:spChg chg="mod ord">
          <ac:chgData name="Kendall Rozen" userId="4a8a46fb-6acd-4895-8c10-6b641b77854e" providerId="ADAL" clId="{ECBCF38D-936C-43CE-8854-23BD0654D997}" dt="2026-04-06T20:51:24.839" v="159"/>
          <ac:spMkLst>
            <pc:docMk/>
            <pc:sldMk cId="1114521301" sldId="2145707545"/>
            <ac:spMk id="11" creationId="{46DE3A92-AC15-7FD2-C25F-72FFEDA4A721}"/>
          </ac:spMkLst>
        </pc:spChg>
        <pc:spChg chg="mod">
          <ac:chgData name="Kendall Rozen" userId="4a8a46fb-6acd-4895-8c10-6b641b77854e" providerId="ADAL" clId="{ECBCF38D-936C-43CE-8854-23BD0654D997}" dt="2026-04-06T20:35:47.121" v="33" actId="962"/>
          <ac:spMkLst>
            <pc:docMk/>
            <pc:sldMk cId="1114521301" sldId="2145707545"/>
            <ac:spMk id="13" creationId="{CA5401B6-AF0D-F24F-E847-E5A10C9F2D01}"/>
          </ac:spMkLst>
        </pc:spChg>
        <pc:spChg chg="mod">
          <ac:chgData name="Kendall Rozen" userId="4a8a46fb-6acd-4895-8c10-6b641b77854e" providerId="ADAL" clId="{ECBCF38D-936C-43CE-8854-23BD0654D997}" dt="2026-04-06T20:35:25.659" v="17" actId="962"/>
          <ac:spMkLst>
            <pc:docMk/>
            <pc:sldMk cId="1114521301" sldId="2145707545"/>
            <ac:spMk id="14" creationId="{CA884CDB-73AE-F917-5A65-2220290390DB}"/>
          </ac:spMkLst>
        </pc:spChg>
        <pc:spChg chg="mod">
          <ac:chgData name="Kendall Rozen" userId="4a8a46fb-6acd-4895-8c10-6b641b77854e" providerId="ADAL" clId="{ECBCF38D-936C-43CE-8854-23BD0654D997}" dt="2026-04-06T20:35:32.977" v="25" actId="962"/>
          <ac:spMkLst>
            <pc:docMk/>
            <pc:sldMk cId="1114521301" sldId="2145707545"/>
            <ac:spMk id="18" creationId="{6D6C8409-56E6-E4F8-D6A0-AFA2A3407550}"/>
          </ac:spMkLst>
        </pc:spChg>
        <pc:spChg chg="mod">
          <ac:chgData name="Kendall Rozen" userId="4a8a46fb-6acd-4895-8c10-6b641b77854e" providerId="ADAL" clId="{ECBCF38D-936C-43CE-8854-23BD0654D997}" dt="2026-04-06T20:35:27.556" v="19" actId="962"/>
          <ac:spMkLst>
            <pc:docMk/>
            <pc:sldMk cId="1114521301" sldId="2145707545"/>
            <ac:spMk id="19" creationId="{CE21FADE-619B-394E-1FFE-93267129488D}"/>
          </ac:spMkLst>
        </pc:spChg>
        <pc:spChg chg="mod ord">
          <ac:chgData name="Kendall Rozen" userId="4a8a46fb-6acd-4895-8c10-6b641b77854e" providerId="ADAL" clId="{ECBCF38D-936C-43CE-8854-23BD0654D997}" dt="2026-04-06T20:51:24.839" v="159"/>
          <ac:spMkLst>
            <pc:docMk/>
            <pc:sldMk cId="1114521301" sldId="2145707545"/>
            <ac:spMk id="20" creationId="{09D1E297-FF26-2B63-29DC-83923A8AAB33}"/>
          </ac:spMkLst>
        </pc:spChg>
        <pc:spChg chg="mod ord">
          <ac:chgData name="Kendall Rozen" userId="4a8a46fb-6acd-4895-8c10-6b641b77854e" providerId="ADAL" clId="{ECBCF38D-936C-43CE-8854-23BD0654D997}" dt="2026-04-06T20:51:24.839" v="159"/>
          <ac:spMkLst>
            <pc:docMk/>
            <pc:sldMk cId="1114521301" sldId="2145707545"/>
            <ac:spMk id="22" creationId="{D4F300E6-37BB-C3D7-66BE-040872333C40}"/>
          </ac:spMkLst>
        </pc:spChg>
        <pc:spChg chg="mod">
          <ac:chgData name="Kendall Rozen" userId="4a8a46fb-6acd-4895-8c10-6b641b77854e" providerId="ADAL" clId="{ECBCF38D-936C-43CE-8854-23BD0654D997}" dt="2026-04-06T20:35:45.746" v="31" actId="962"/>
          <ac:spMkLst>
            <pc:docMk/>
            <pc:sldMk cId="1114521301" sldId="2145707545"/>
            <ac:spMk id="23" creationId="{2749DF1A-AB7C-DE9A-E564-0AD218340CB6}"/>
          </ac:spMkLst>
        </pc:spChg>
        <pc:spChg chg="mod">
          <ac:chgData name="Kendall Rozen" userId="4a8a46fb-6acd-4895-8c10-6b641b77854e" providerId="ADAL" clId="{ECBCF38D-936C-43CE-8854-23BD0654D997}" dt="2026-04-06T20:35:48.627" v="35" actId="962"/>
          <ac:spMkLst>
            <pc:docMk/>
            <pc:sldMk cId="1114521301" sldId="2145707545"/>
            <ac:spMk id="24" creationId="{F8665194-6CAA-3B5F-0F17-296CFAC80A7D}"/>
          </ac:spMkLst>
        </pc:spChg>
        <pc:spChg chg="ord">
          <ac:chgData name="Kendall Rozen" userId="4a8a46fb-6acd-4895-8c10-6b641b77854e" providerId="ADAL" clId="{ECBCF38D-936C-43CE-8854-23BD0654D997}" dt="2026-04-06T20:51:24.839" v="159"/>
          <ac:spMkLst>
            <pc:docMk/>
            <pc:sldMk cId="1114521301" sldId="2145707545"/>
            <ac:spMk id="25" creationId="{ABAE188C-14B2-2B34-8B0C-DCEC02D38009}"/>
          </ac:spMkLst>
        </pc:spChg>
        <pc:spChg chg="mod ord">
          <ac:chgData name="Kendall Rozen" userId="4a8a46fb-6acd-4895-8c10-6b641b77854e" providerId="ADAL" clId="{ECBCF38D-936C-43CE-8854-23BD0654D997}" dt="2026-04-06T21:12:37.764" v="190" actId="962"/>
          <ac:spMkLst>
            <pc:docMk/>
            <pc:sldMk cId="1114521301" sldId="2145707545"/>
            <ac:spMk id="27" creationId="{46340105-92EF-2351-9430-355DEBA20A10}"/>
          </ac:spMkLst>
        </pc:spChg>
        <pc:spChg chg="mod ord">
          <ac:chgData name="Kendall Rozen" userId="4a8a46fb-6acd-4895-8c10-6b641b77854e" providerId="ADAL" clId="{ECBCF38D-936C-43CE-8854-23BD0654D997}" dt="2026-04-06T21:12:48.713" v="191" actId="962"/>
          <ac:spMkLst>
            <pc:docMk/>
            <pc:sldMk cId="1114521301" sldId="2145707545"/>
            <ac:spMk id="29" creationId="{43AED2D8-28D3-5A6A-09E2-4D19A2BF8A2C}"/>
          </ac:spMkLst>
        </pc:spChg>
        <pc:spChg chg="mod ord">
          <ac:chgData name="Kendall Rozen" userId="4a8a46fb-6acd-4895-8c10-6b641b77854e" providerId="ADAL" clId="{ECBCF38D-936C-43CE-8854-23BD0654D997}" dt="2026-04-06T21:12:55.044" v="192" actId="962"/>
          <ac:spMkLst>
            <pc:docMk/>
            <pc:sldMk cId="1114521301" sldId="2145707545"/>
            <ac:spMk id="30" creationId="{B9B6B35A-AE06-C440-34E9-F53593A00867}"/>
          </ac:spMkLst>
        </pc:spChg>
        <pc:spChg chg="ord">
          <ac:chgData name="Kendall Rozen" userId="4a8a46fb-6acd-4895-8c10-6b641b77854e" providerId="ADAL" clId="{ECBCF38D-936C-43CE-8854-23BD0654D997}" dt="2026-04-06T20:52:25.852" v="172" actId="13244"/>
          <ac:spMkLst>
            <pc:docMk/>
            <pc:sldMk cId="1114521301" sldId="2145707545"/>
            <ac:spMk id="31" creationId="{FCE63F72-CBC1-3F26-0C51-C97B9759063E}"/>
          </ac:spMkLst>
        </pc:spChg>
        <pc:spChg chg="ord">
          <ac:chgData name="Kendall Rozen" userId="4a8a46fb-6acd-4895-8c10-6b641b77854e" providerId="ADAL" clId="{ECBCF38D-936C-43CE-8854-23BD0654D997}" dt="2026-04-06T21:41:10.801" v="203" actId="13244"/>
          <ac:spMkLst>
            <pc:docMk/>
            <pc:sldMk cId="1114521301" sldId="2145707545"/>
            <ac:spMk id="38" creationId="{0C10D5CC-2B15-2A4E-2A0F-7E5168C9DAA5}"/>
          </ac:spMkLst>
        </pc:spChg>
        <pc:spChg chg="ord">
          <ac:chgData name="Kendall Rozen" userId="4a8a46fb-6acd-4895-8c10-6b641b77854e" providerId="ADAL" clId="{ECBCF38D-936C-43CE-8854-23BD0654D997}" dt="2026-04-06T21:41:16.295" v="205" actId="13244"/>
          <ac:spMkLst>
            <pc:docMk/>
            <pc:sldMk cId="1114521301" sldId="2145707545"/>
            <ac:spMk id="39" creationId="{0078A0F6-5500-B5D1-F904-5603D7C47DB5}"/>
          </ac:spMkLst>
        </pc:spChg>
        <pc:spChg chg="ord">
          <ac:chgData name="Kendall Rozen" userId="4a8a46fb-6acd-4895-8c10-6b641b77854e" providerId="ADAL" clId="{ECBCF38D-936C-43CE-8854-23BD0654D997}" dt="2026-04-06T20:51:24.839" v="159"/>
          <ac:spMkLst>
            <pc:docMk/>
            <pc:sldMk cId="1114521301" sldId="2145707545"/>
            <ac:spMk id="40" creationId="{2D6A1D0B-8657-2122-1E52-33A1FEF24E3C}"/>
          </ac:spMkLst>
        </pc:spChg>
        <pc:spChg chg="ord">
          <ac:chgData name="Kendall Rozen" userId="4a8a46fb-6acd-4895-8c10-6b641b77854e" providerId="ADAL" clId="{ECBCF38D-936C-43CE-8854-23BD0654D997}" dt="2026-04-06T20:55:42.453" v="183" actId="13244"/>
          <ac:spMkLst>
            <pc:docMk/>
            <pc:sldMk cId="1114521301" sldId="2145707545"/>
            <ac:spMk id="41" creationId="{63350F4A-BC3C-5896-E676-DD24ADB36C2D}"/>
          </ac:spMkLst>
        </pc:spChg>
        <pc:spChg chg="mod">
          <ac:chgData name="Kendall Rozen" userId="4a8a46fb-6acd-4895-8c10-6b641b77854e" providerId="ADAL" clId="{ECBCF38D-936C-43CE-8854-23BD0654D997}" dt="2026-04-06T20:35:11.323" v="13" actId="962"/>
          <ac:spMkLst>
            <pc:docMk/>
            <pc:sldMk cId="1114521301" sldId="2145707545"/>
            <ac:spMk id="43" creationId="{DDD51785-7BA9-2F1A-4C79-51A1829D5322}"/>
          </ac:spMkLst>
        </pc:spChg>
        <pc:spChg chg="mod">
          <ac:chgData name="Kendall Rozen" userId="4a8a46fb-6acd-4895-8c10-6b641b77854e" providerId="ADAL" clId="{ECBCF38D-936C-43CE-8854-23BD0654D997}" dt="2026-04-06T20:55:17.883" v="182" actId="962"/>
          <ac:spMkLst>
            <pc:docMk/>
            <pc:sldMk cId="1114521301" sldId="2145707545"/>
            <ac:spMk id="44" creationId="{89478A83-1902-7D38-37DC-029E27A3D119}"/>
          </ac:spMkLst>
        </pc:spChg>
        <pc:spChg chg="mod ord">
          <ac:chgData name="Kendall Rozen" userId="4a8a46fb-6acd-4895-8c10-6b641b77854e" providerId="ADAL" clId="{ECBCF38D-936C-43CE-8854-23BD0654D997}" dt="2026-04-06T20:51:24.839" v="159"/>
          <ac:spMkLst>
            <pc:docMk/>
            <pc:sldMk cId="1114521301" sldId="2145707545"/>
            <ac:spMk id="45" creationId="{0F530D8F-956E-0B58-48B5-A3E503324780}"/>
          </ac:spMkLst>
        </pc:spChg>
        <pc:spChg chg="mod">
          <ac:chgData name="Kendall Rozen" userId="4a8a46fb-6acd-4895-8c10-6b641b77854e" providerId="ADAL" clId="{ECBCF38D-936C-43CE-8854-23BD0654D997}" dt="2026-04-06T20:34:53.574" v="5" actId="962"/>
          <ac:spMkLst>
            <pc:docMk/>
            <pc:sldMk cId="1114521301" sldId="2145707545"/>
            <ac:spMk id="46" creationId="{7098FE29-F176-9A7C-6DE3-0288B0A98045}"/>
          </ac:spMkLst>
        </pc:spChg>
        <pc:spChg chg="mod">
          <ac:chgData name="Kendall Rozen" userId="4a8a46fb-6acd-4895-8c10-6b641b77854e" providerId="ADAL" clId="{ECBCF38D-936C-43CE-8854-23BD0654D997}" dt="2026-04-06T20:35:43.768" v="29" actId="962"/>
          <ac:spMkLst>
            <pc:docMk/>
            <pc:sldMk cId="1114521301" sldId="2145707545"/>
            <ac:spMk id="47" creationId="{BA70B0A3-5548-2286-2A51-33B09D483852}"/>
          </ac:spMkLst>
        </pc:spChg>
        <pc:spChg chg="mod ord">
          <ac:chgData name="Kendall Rozen" userId="4a8a46fb-6acd-4895-8c10-6b641b77854e" providerId="ADAL" clId="{ECBCF38D-936C-43CE-8854-23BD0654D997}" dt="2026-04-06T20:51:24.839" v="159"/>
          <ac:spMkLst>
            <pc:docMk/>
            <pc:sldMk cId="1114521301" sldId="2145707545"/>
            <ac:spMk id="50" creationId="{6C2882FA-AAD4-CD56-6A63-F9FCD162708D}"/>
          </ac:spMkLst>
        </pc:spChg>
        <pc:spChg chg="mod">
          <ac:chgData name="Kendall Rozen" userId="4a8a46fb-6acd-4895-8c10-6b641b77854e" providerId="ADAL" clId="{ECBCF38D-936C-43CE-8854-23BD0654D997}" dt="2026-04-06T20:35:29.734" v="21" actId="962"/>
          <ac:spMkLst>
            <pc:docMk/>
            <pc:sldMk cId="1114521301" sldId="2145707545"/>
            <ac:spMk id="51" creationId="{35509ECB-ADDC-186B-FDD5-F40A56D8DF01}"/>
          </ac:spMkLst>
        </pc:spChg>
        <pc:graphicFrameChg chg="mod ord">
          <ac:chgData name="Kendall Rozen" userId="4a8a46fb-6acd-4895-8c10-6b641b77854e" providerId="ADAL" clId="{ECBCF38D-936C-43CE-8854-23BD0654D997}" dt="2026-04-06T20:56:55.986" v="185" actId="962"/>
          <ac:graphicFrameMkLst>
            <pc:docMk/>
            <pc:sldMk cId="1114521301" sldId="2145707545"/>
            <ac:graphicFrameMk id="6" creationId="{C3616BDD-DA48-8959-DFCD-347B7385921B}"/>
          </ac:graphicFrameMkLst>
        </pc:graphicFrameChg>
      </pc:sldChg>
    </pc:docChg>
  </pc:docChgLst>
</pc:chgInfo>
</file>

<file path=ppt/comments/modernComment_7FE4E5E0_3AC21459.xml><?xml version="1.0" encoding="utf-8"?>
<p188:cmLst xmlns:a="http://schemas.openxmlformats.org/drawingml/2006/main" xmlns:r="http://schemas.openxmlformats.org/officeDocument/2006/relationships" xmlns:p188="http://schemas.microsoft.com/office/powerpoint/2018/8/main">
  <p188:cm id="{DB2CA012-3103-4D68-88FA-1B50882BA20D}" authorId="{223D76CC-0E2D-8FBB-A626-14804A67DA0A}" status="resolved" created="2026-03-05T22:57:23.335" startDate="2026-03-05T22:58:12.788" dueDate="2026-03-05T22:58:12.788" assignedTo="{223D76CC-0E2D-8FBB-A626-14804A67DA0A}" complete="100000" title="@Gil Navarrete Find better resolution slide">
    <pc:sldMkLst xmlns:pc="http://schemas.microsoft.com/office/powerpoint/2013/main/command">
      <pc:docMk/>
      <pc:sldMk cId="985797721" sldId="2145707488"/>
    </pc:sldMkLst>
    <p188:replyLst>
      <p188:reply id="{6C269F05-DCC0-446D-827F-CCB8B7636958}" authorId="{223D76CC-0E2D-8FBB-A626-14804A67DA0A}" created="2026-03-05T22:58:12.788">
        <p188:txBody>
          <a:bodyPr/>
          <a:lstStyle/>
          <a:p>
            <a:r>
              <a:rPr lang="en-US"/>
              <a:t>[@Gil Navarrete] Find better resolution slide</a:t>
            </a:r>
          </a:p>
        </p188:txBody>
      </p188:reply>
    </p188:replyLst>
    <p188:txBody>
      <a:bodyPr/>
      <a:lstStyle/>
      <a:p>
        <a:r>
          <a:rPr lang="en-US"/>
          <a:t>Better resolution?</a:t>
        </a:r>
      </a:p>
    </p188:txBody>
    <p188:extLst>
      <p:ext xmlns:p="http://schemas.openxmlformats.org/presentationml/2006/main" uri="{5BB2D875-25FF-4072-B9AC-8F64D62656EB}">
        <p228:taskDetails xmlns:p228="http://schemas.microsoft.com/office/powerpoint/2022/08/main">
          <p228:history>
            <p228:event time="2026-03-05T22:58:12.788" id="{AAA45A8E-4457-40F7-8FBD-A409B97E1F00}">
              <p228:atrbtn authorId="{223D76CC-0E2D-8FBB-A626-14804A67DA0A}"/>
              <p228:anchr>
                <p228:comment id="{6C269F05-DCC0-446D-827F-CCB8B7636958}"/>
              </p228:anchr>
              <p228:add/>
            </p228:event>
            <p228:event time="2026-03-05T22:58:12.788" id="{8C31D02F-5E72-40BF-B182-93E18ED89A66}">
              <p228:atrbtn authorId="{223D76CC-0E2D-8FBB-A626-14804A67DA0A}"/>
              <p228:anchr>
                <p228:comment id="{6C269F05-DCC0-446D-827F-CCB8B7636958}"/>
              </p228:anchr>
              <p228:asgn authorId="{223D76CC-0E2D-8FBB-A626-14804A67DA0A}"/>
            </p228:event>
            <p228:event time="2026-03-05T22:58:12.788" id="{6C103FBC-8BB0-46B9-9546-155ED2D23228}">
              <p228:atrbtn authorId="{223D76CC-0E2D-8FBB-A626-14804A67DA0A}"/>
              <p228:anchr>
                <p228:comment id="{6C269F05-DCC0-446D-827F-CCB8B7636958}"/>
              </p228:anchr>
              <p228:date stDt="2026-03-05T22:58:12.788" endDt="2026-03-05T22:58:12.788"/>
            </p228:event>
            <p228:event time="2026-03-05T22:58:12.788" id="{9892F132-7E3A-4C0B-A21D-BDA600CD2F62}">
              <p228:atrbtn authorId="{223D76CC-0E2D-8FBB-A626-14804A67DA0A}"/>
              <p228:anchr>
                <p228:comment id="{6C269F05-DCC0-446D-827F-CCB8B7636958}"/>
              </p228:anchr>
              <p228:title val="@Gil Navarrete Find better resolution slide"/>
            </p228:event>
            <p228:event time="2026-03-06T18:10:52.055" id="{13991651-D238-4ECA-BAA6-8EFE6B3CEF0A}">
              <p228:atrbtn authorId="{01317700-0DFE-CB42-B0B6-A72F98555895}"/>
              <p228:anchr>
                <p228:comment id="{00000000-0000-0000-0000-000000000000}"/>
              </p228:anchr>
              <p228:pcntCmplt val="100000"/>
            </p228:event>
          </p228:history>
        </p228:taskDetails>
      </p:ext>
    </p188:extLst>
  </p188:cm>
</p188:cmLst>
</file>

<file path=ppt/comments/modernComment_7FE4E646_F6A3ED5C.xml><?xml version="1.0" encoding="utf-8"?>
<p188:cmLst xmlns:a="http://schemas.openxmlformats.org/drawingml/2006/main" xmlns:r="http://schemas.openxmlformats.org/officeDocument/2006/relationships" xmlns:p188="http://schemas.microsoft.com/office/powerpoint/2018/8/main">
  <p188:cm id="{89580DAB-31E7-4789-BE44-713B293BA357}" authorId="{D86D81BB-DC44-1251-65CF-67B7148465AC}" status="resolved" created="2026-01-26T17:44:32.170">
    <ac:txMkLst xmlns:ac="http://schemas.microsoft.com/office/drawing/2013/main/command">
      <pc:docMk xmlns:pc="http://schemas.microsoft.com/office/powerpoint/2013/main/command"/>
      <pc:sldMk xmlns:pc="http://schemas.microsoft.com/office/powerpoint/2013/main/command" cId="4137938268" sldId="2145707590"/>
      <ac:spMk id="16" creationId="{1E577EFC-92BD-BE29-6FD8-EFEC5EB8821D}"/>
      <ac:txMk cp="0" len="38">
        <ac:context len="44" hash="2195865030"/>
      </ac:txMk>
    </ac:txMkLst>
    <p188:pos x="8724546" y="449402"/>
    <p188:replyLst>
      <p188:reply id="{EDF74127-3DEC-4C78-B533-D92EB99113C6}" authorId="{2943DF81-F698-A716-5145-3F72F8312CA3}" created="2026-01-26T22:21:16.878">
        <p188:txBody>
          <a:bodyPr/>
          <a:lstStyle/>
          <a:p>
            <a:r>
              <a:rPr lang="en-US"/>
              <a:t>Updated.</a:t>
            </a:r>
          </a:p>
        </p188:txBody>
      </p188:reply>
    </p188:replyLst>
    <p188:txBody>
      <a:bodyPr/>
      <a:lstStyle/>
      <a:p>
        <a:r>
          <a:rPr lang="en-US"/>
          <a:t>[@Omar Adel] - please update with new aerial if available. </a:t>
        </a:r>
      </a:p>
    </p188:txBody>
  </p188:cm>
</p188:cmLst>
</file>

<file path=ppt/comments/modernComment_7FE4E678_756E2E86.xml><?xml version="1.0" encoding="utf-8"?>
<p188:cmLst xmlns:a="http://schemas.openxmlformats.org/drawingml/2006/main" xmlns:r="http://schemas.openxmlformats.org/officeDocument/2006/relationships" xmlns:p188="http://schemas.microsoft.com/office/powerpoint/2018/8/main">
  <p188:cm id="{AC45AA03-B4CD-4565-AC62-58E7A68E32D6}" authorId="{6F6C0946-8F5A-126C-1EB4-940A87939E1F}" created="2026-03-06T22:26:32.891">
    <pc:sldMkLst xmlns:pc="http://schemas.microsoft.com/office/powerpoint/2013/main/command">
      <pc:docMk/>
      <pc:sldMk cId="1970155142" sldId="2145707640"/>
    </pc:sldMkLst>
    <p188:replyLst>
      <p188:reply id="{39D4A6C7-4C45-43AE-8C12-AABF39F3EB85}" authorId="{98208393-847A-C2F5-152A-473E0CBF1ED2}" created="2026-03-06T22:48:39.061">
        <p188:txBody>
          <a:bodyPr/>
          <a:lstStyle/>
          <a:p>
            <a:r>
              <a:rPr lang="en-US"/>
              <a:t>[@Erica Roecks] I labelled Santa Clara St, is it okay?</a:t>
            </a:r>
          </a:p>
        </p188:txBody>
        <p188:extLst>
          <p:ext xmlns:p="http://schemas.openxmlformats.org/presentationml/2006/main" uri="{57CB4572-C831-44C2-8A1C-0ADB6CCDFE69}">
            <p223:reactions xmlns:p223="http://schemas.microsoft.com/office/powerpoint/2022/03/main">
              <p223:rxn type="👍">
                <p223:instance time="2026-03-07T01:27:05.367" authorId="{6F6C0946-8F5A-126C-1EB4-940A87939E1F}"/>
              </p223:rxn>
            </p223:reactions>
          </p:ext>
        </p188:extLst>
      </p188:reply>
      <p188:reply id="{DB5F0E72-C201-4595-954F-B90E0FC3C1C9}" authorId="{98208393-847A-C2F5-152A-473E0CBF1ED2}" created="2026-03-06T22:55:48.203">
        <p188:txBody>
          <a:bodyPr/>
          <a:lstStyle/>
          <a:p>
            <a:r>
              <a:rPr lang="en-US"/>
              <a:t>No worries - I just realized that I had to revise the road labels. Thanks</a:t>
            </a:r>
          </a:p>
        </p188:txBody>
      </p188:reply>
      <p188:reply id="{D410805E-6661-45F5-895D-47AC343E2B5E}" authorId="{93FF6F1C-8E65-36A7-CCF7-427B554840D5}" created="2026-03-06T23:28:23.382">
        <p188:txBody>
          <a:bodyPr/>
          <a:lstStyle/>
          <a:p>
            <a:r>
              <a:rPr lang="en-US"/>
              <a:t>The street labels seemed like they were blocking the plan so I lowered white background to 50% opaque.</a:t>
            </a:r>
          </a:p>
        </p188:txBody>
        <p188:extLst>
          <p:ext xmlns:p="http://schemas.openxmlformats.org/presentationml/2006/main" uri="{57CB4572-C831-44C2-8A1C-0ADB6CCDFE69}">
            <p223:reactions xmlns:p223="http://schemas.microsoft.com/office/powerpoint/2022/03/main">
              <p223:rxn type="👍">
                <p223:instance time="2026-03-07T01:26:56.209" authorId="{6F6C0946-8F5A-126C-1EB4-940A87939E1F}"/>
                <p223:instance time="2026-03-11T21:08:11.727" authorId="{98208393-847A-C2F5-152A-473E0CBF1ED2}"/>
              </p223:rxn>
            </p223:reactions>
          </p:ext>
        </p188:extLst>
      </p188:reply>
    </p188:replyLst>
    <p188:txBody>
      <a:bodyPr/>
      <a:lstStyle/>
      <a:p>
        <a:r>
          <a:rPr lang="en-US"/>
          <a:t>please rotate 180 degrees so north is up.</a:t>
        </a:r>
      </a:p>
    </p188:txBody>
  </p188:cm>
</p188:cmLst>
</file>

<file path=ppt/comments/modernComment_7FE4E67C_EE9D8CED.xml><?xml version="1.0" encoding="utf-8"?>
<p188:cmLst xmlns:a="http://schemas.openxmlformats.org/drawingml/2006/main" xmlns:r="http://schemas.openxmlformats.org/officeDocument/2006/relationships" xmlns:p188="http://schemas.microsoft.com/office/powerpoint/2018/8/main">
  <p188:cm id="{626C0026-A2AA-490B-AD96-9611C0988AE7}" authorId="{2955B2D8-F910-492E-CDA9-54A7C11E375E}" status="resolved" created="2026-03-03T23:54:11.451" complete="100000">
    <ac:txMkLst xmlns:ac="http://schemas.microsoft.com/office/drawing/2013/main/command">
      <pc:docMk xmlns:pc="http://schemas.microsoft.com/office/powerpoint/2013/main/command"/>
      <pc:sldMk xmlns:pc="http://schemas.microsoft.com/office/powerpoint/2013/main/command" cId="4003302637" sldId="2145707644"/>
      <ac:spMk id="6" creationId="{CF8C5E7E-EA34-6473-5A23-D3430B702AF9}"/>
      <ac:txMk cp="0" len="1">
        <ac:context len="71" hash="2224738277"/>
      </ac:txMk>
    </ac:txMkLst>
    <p188:pos x="290727" y="207743"/>
    <p188:txBody>
      <a:bodyPr/>
      <a:lstStyle/>
      <a:p>
        <a:r>
          <a:rPr lang="en-US"/>
          <a:t>Thoughts: 
- Tunneling from West for revenue service from east makes further phasing cost-prohibitive.</a:t>
        </a:r>
      </a:p>
    </p188:txBody>
  </p188:cm>
</p188:cmLst>
</file>

<file path=ppt/comments/modernComment_7FE4E67E_F2B3A1C.xml><?xml version="1.0" encoding="utf-8"?>
<p188:cmLst xmlns:a="http://schemas.openxmlformats.org/drawingml/2006/main" xmlns:r="http://schemas.openxmlformats.org/officeDocument/2006/relationships" xmlns:p188="http://schemas.microsoft.com/office/powerpoint/2018/8/main">
  <p188:cm id="{067A23A8-9BED-468E-9822-305B8372D099}" authorId="{2955B2D8-F910-492E-CDA9-54A7C11E375E}" status="resolved" created="2026-03-04T00:00:27.526" complete="100000">
    <ac:txMkLst xmlns:ac="http://schemas.microsoft.com/office/drawing/2013/main/command">
      <pc:docMk xmlns:pc="http://schemas.microsoft.com/office/powerpoint/2013/main/command"/>
      <pc:sldMk xmlns:pc="http://schemas.microsoft.com/office/powerpoint/2013/main/command" cId="254491164" sldId="2145707646"/>
      <ac:spMk id="6" creationId="{F97CB4F6-2569-8159-5F40-96667CA40972}"/>
      <ac:txMk cp="0">
        <ac:context len="356" hash="2715967649"/>
      </ac:txMk>
    </ac:txMkLst>
    <p188:pos x="4928566" y="202925"/>
    <p188:txBody>
      <a:bodyPr/>
      <a:lstStyle/>
      <a:p>
        <a:r>
          <a:rPr lang="en-US"/>
          <a:t>Tradeoffs: A- Cons: Higher burden on local/regional/state funds, modest increase in financing costs. Pros: Allows program to move forward on schedule. Applies feedback from peer review ton importance of maintaining momentum. (Also aligns with current federal administration priority of accelerating project delivery to bring economic benefits to the region sooner).
B- Cons- longer schedule, higher cost; 
Pros- Less burden on local funds.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44A9C09-AFAD-A846-8545-63CF33CEEAD0}" type="datetimeFigureOut">
              <a:rPr lang="en-US" smtClean="0"/>
              <a:t>4/6/2026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8941959-D203-BE42-92AE-4DBE311C1E5F}" type="slidenum">
              <a:rPr lang="en-US" smtClean="0"/>
              <a:t>‹#›</a:t>
            </a:fld>
            <a:endParaRPr lang="en-US"/>
          </a:p>
        </p:txBody>
      </p:sp>
    </p:spTree>
    <p:extLst>
      <p:ext uri="{BB962C8B-B14F-4D97-AF65-F5344CB8AC3E}">
        <p14:creationId xmlns:p14="http://schemas.microsoft.com/office/powerpoint/2010/main" val="4127525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B241E00-6FEB-2D4D-A610-B118BC3DDEBA}" type="datetimeFigureOut">
              <a:rPr lang="en-US" smtClean="0"/>
              <a:t>4/6/2026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A4EEB02-B8B0-4D43-B679-1A570E823EBE}" type="slidenum">
              <a:rPr lang="en-US" smtClean="0"/>
              <a:t>‹#›</a:t>
            </a:fld>
            <a:endParaRPr lang="en-US"/>
          </a:p>
        </p:txBody>
      </p:sp>
    </p:spTree>
    <p:extLst>
      <p:ext uri="{BB962C8B-B14F-4D97-AF65-F5344CB8AC3E}">
        <p14:creationId xmlns:p14="http://schemas.microsoft.com/office/powerpoint/2010/main" val="3740220335"/>
      </p:ext>
    </p:extLst>
  </p:cSld>
  <p:clrMap bg1="lt1" tx1="dk1" bg2="lt2" tx2="dk2" accent1="accent1" accent2="accent2" accent3="accent3" accent4="accent4" accent5="accent5" accent6="accent6" hlink="hlink" folHlink="folHlink"/>
  <p:hf hdr="0" ftr="0" dt="0"/>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2478">
              <a:defRPr/>
            </a:pPr>
            <a:endParaRPr lang="en-US">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4EEB02-B8B0-4D43-B679-1A570E823EBE}" type="slidenum">
              <a:rPr lang="en-US" smtClean="0"/>
              <a:t>2</a:t>
            </a:fld>
            <a:endParaRPr lang="en-US"/>
          </a:p>
        </p:txBody>
      </p:sp>
    </p:spTree>
    <p:extLst>
      <p:ext uri="{BB962C8B-B14F-4D97-AF65-F5344CB8AC3E}">
        <p14:creationId xmlns:p14="http://schemas.microsoft.com/office/powerpoint/2010/main" val="246050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97A3-D3B9-FFD0-17E0-DB6F8C258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D0070-039E-EC20-1C94-AD2FA9E06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B7501-FF79-CF30-4373-B97A4B9BF4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9E051E-0B41-DE9D-AC4E-73430F809DBB}"/>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FA4EEB02-B8B0-4D43-B679-1A570E823E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89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VTA expecting to get additional state funding we'll get at CTC Meeting</a:t>
            </a:r>
          </a:p>
        </p:txBody>
      </p:sp>
      <p:sp>
        <p:nvSpPr>
          <p:cNvPr id="4" name="Slide Number Placeholder 3"/>
          <p:cNvSpPr>
            <a:spLocks noGrp="1"/>
          </p:cNvSpPr>
          <p:nvPr>
            <p:ph type="sldNum" sz="quarter" idx="5"/>
          </p:nvPr>
        </p:nvSpPr>
        <p:spPr/>
        <p:txBody>
          <a:bodyPr/>
          <a:lstStyle/>
          <a:p>
            <a:fld id="{FA4EEB02-B8B0-4D43-B679-1A570E823EBE}" type="slidenum">
              <a:rPr lang="en-US" smtClean="0"/>
              <a:t>19</a:t>
            </a:fld>
            <a:endParaRPr lang="en-US"/>
          </a:p>
        </p:txBody>
      </p:sp>
    </p:spTree>
    <p:extLst>
      <p:ext uri="{BB962C8B-B14F-4D97-AF65-F5344CB8AC3E}">
        <p14:creationId xmlns:p14="http://schemas.microsoft.com/office/powerpoint/2010/main" val="15934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DC11F-E636-09B3-1E2B-639A3A9E8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7AE1D-16D1-B215-D69B-74CCC9BE8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99F5A-6F65-7A4B-9323-97A99C434F9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9D92EE87-F696-0C24-E2BF-52427F0678C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7868D51E-6A9A-D54D-0998-6140E9549351}"/>
              </a:ext>
            </a:extLst>
          </p:cNvPr>
          <p:cNvSpPr>
            <a:spLocks noGrp="1"/>
          </p:cNvSpPr>
          <p:nvPr>
            <p:ph type="sldNum" sz="quarter" idx="5"/>
          </p:nvPr>
        </p:nvSpPr>
        <p:spPr/>
        <p:txBody>
          <a:bodyPr/>
          <a:lstStyle/>
          <a:p>
            <a:fld id="{C4B95452-4FC1-474E-8B80-72BF186F08BE}" type="slidenum">
              <a:rPr lang="en-US" smtClean="0"/>
              <a:t>20</a:t>
            </a:fld>
            <a:endParaRPr lang="en-US"/>
          </a:p>
        </p:txBody>
      </p:sp>
    </p:spTree>
    <p:extLst>
      <p:ext uri="{BB962C8B-B14F-4D97-AF65-F5344CB8AC3E}">
        <p14:creationId xmlns:p14="http://schemas.microsoft.com/office/powerpoint/2010/main" val="1627059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for feedback at the next meeting.</a:t>
            </a:r>
          </a:p>
        </p:txBody>
      </p:sp>
      <p:sp>
        <p:nvSpPr>
          <p:cNvPr id="4" name="Slide Number Placeholder 3"/>
          <p:cNvSpPr>
            <a:spLocks noGrp="1"/>
          </p:cNvSpPr>
          <p:nvPr>
            <p:ph type="sldNum" sz="quarter" idx="5"/>
          </p:nvPr>
        </p:nvSpPr>
        <p:spPr/>
        <p:txBody>
          <a:bodyPr/>
          <a:lstStyle/>
          <a:p>
            <a:fld id="{FA4EEB02-B8B0-4D43-B679-1A570E823EBE}" type="slidenum">
              <a:rPr lang="en-US" smtClean="0"/>
              <a:t>24</a:t>
            </a:fld>
            <a:endParaRPr lang="en-US"/>
          </a:p>
        </p:txBody>
      </p:sp>
    </p:spTree>
    <p:extLst>
      <p:ext uri="{BB962C8B-B14F-4D97-AF65-F5344CB8AC3E}">
        <p14:creationId xmlns:p14="http://schemas.microsoft.com/office/powerpoint/2010/main" val="124598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6CA3A-47E8-036E-3C1C-C826925CD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B18D0-6D05-EFF8-7A83-102256E4D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9562B-15AC-6008-0135-7AB588DCA7C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2AB1296-A2F9-464D-6A6D-F53D51BE47A6}"/>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61D666D-D230-00DA-860C-142AD78A27C8}"/>
              </a:ext>
            </a:extLst>
          </p:cNvPr>
          <p:cNvSpPr>
            <a:spLocks noGrp="1"/>
          </p:cNvSpPr>
          <p:nvPr>
            <p:ph type="sldNum" sz="quarter" idx="5"/>
          </p:nvPr>
        </p:nvSpPr>
        <p:spPr/>
        <p:txBody>
          <a:bodyPr/>
          <a:lstStyle/>
          <a:p>
            <a:fld id="{C4B95452-4FC1-474E-8B80-72BF186F08BE}" type="slidenum">
              <a:rPr lang="en-US" smtClean="0"/>
              <a:t>25</a:t>
            </a:fld>
            <a:endParaRPr lang="en-US"/>
          </a:p>
        </p:txBody>
      </p:sp>
    </p:spTree>
    <p:extLst>
      <p:ext uri="{BB962C8B-B14F-4D97-AF65-F5344CB8AC3E}">
        <p14:creationId xmlns:p14="http://schemas.microsoft.com/office/powerpoint/2010/main" val="2123459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4EEB02-B8B0-4D43-B679-1A570E823EBE}" type="slidenum">
              <a:rPr lang="en-US" smtClean="0"/>
              <a:t>26</a:t>
            </a:fld>
            <a:endParaRPr lang="en-US"/>
          </a:p>
        </p:txBody>
      </p:sp>
    </p:spTree>
    <p:extLst>
      <p:ext uri="{BB962C8B-B14F-4D97-AF65-F5344CB8AC3E}">
        <p14:creationId xmlns:p14="http://schemas.microsoft.com/office/powerpoint/2010/main" val="181596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4B95452-4FC1-474E-8B80-72BF186F08BE}" type="slidenum">
              <a:rPr lang="en-US" smtClean="0"/>
              <a:t>30</a:t>
            </a:fld>
            <a:endParaRPr lang="en-US"/>
          </a:p>
        </p:txBody>
      </p:sp>
    </p:spTree>
    <p:extLst>
      <p:ext uri="{BB962C8B-B14F-4D97-AF65-F5344CB8AC3E}">
        <p14:creationId xmlns:p14="http://schemas.microsoft.com/office/powerpoint/2010/main" val="75421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A822-40D3-1FD2-6A91-E61D3646E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C1CDF-3B38-974C-3E5F-5534B020F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40F9E-29C7-82DB-5BF0-1C2E341F0574}"/>
              </a:ext>
            </a:extLst>
          </p:cNvPr>
          <p:cNvSpPr>
            <a:spLocks noGrp="1"/>
          </p:cNvSpPr>
          <p:nvPr>
            <p:ph type="body" idx="1"/>
          </p:nvPr>
        </p:nvSpPr>
        <p:spPr/>
        <p:txBody>
          <a:bodyPr/>
          <a:lstStyle/>
          <a:p>
            <a:r>
              <a:rPr lang="en-US" b="1"/>
              <a:t>Caterpillar Shaft Concrete Pour Operation-Discharge of Concrete (Left):</a:t>
            </a:r>
            <a:endParaRPr lang="en-US">
              <a:solidFill>
                <a:srgbClr val="444444"/>
              </a:solidFill>
            </a:endParaRPr>
          </a:p>
          <a:p>
            <a:pPr marL="171450" indent="-171450">
              <a:buFont typeface="Arial,Sans-Serif"/>
              <a:buChar char="•"/>
            </a:pPr>
            <a:r>
              <a:rPr lang="en-US"/>
              <a:t>Status – Caterpillar Shaft D-Walls are approximately 50% complete</a:t>
            </a:r>
            <a:endParaRPr lang="en-US">
              <a:solidFill>
                <a:srgbClr val="444444"/>
              </a:solidFill>
            </a:endParaRPr>
          </a:p>
          <a:p>
            <a:pPr marL="171450" indent="-171450">
              <a:buFont typeface="Arial,Sans-Serif"/>
              <a:buChar char="•"/>
            </a:pPr>
            <a:r>
              <a:rPr lang="en-US"/>
              <a:t>Purpose – Caterpillar Shaft D-Walls form the arches around the Caterpillar Shaft as part of the Support of Excavation system for the West Portal Launch Structure</a:t>
            </a:r>
            <a:endParaRPr lang="en-US">
              <a:ea typeface="Calibri"/>
              <a:cs typeface="Calibri"/>
            </a:endParaRPr>
          </a:p>
          <a:p>
            <a:endParaRPr lang="en-US" b="1"/>
          </a:p>
          <a:p>
            <a:pPr>
              <a:buFont typeface="Arial"/>
            </a:pPr>
            <a:r>
              <a:rPr lang="en-US" b="1"/>
              <a:t>Caterpillar Shaft Concrete Pour Operation- Setup of Tremie Pipe  (Right):</a:t>
            </a:r>
            <a:endParaRPr lang="en-US">
              <a:solidFill>
                <a:srgbClr val="444444"/>
              </a:solidFill>
              <a:ea typeface="Calibri" panose="020F0502020204030204"/>
              <a:cs typeface="Calibri" panose="020F0502020204030204"/>
            </a:endParaRPr>
          </a:p>
          <a:p>
            <a:pPr marL="171450" indent="-171450">
              <a:buFont typeface="Arial,Sans-Serif"/>
              <a:buChar char="•"/>
            </a:pPr>
            <a:r>
              <a:rPr lang="en-US"/>
              <a:t>Status – Caterpillar shaft D-Walls are approximately 50% complete</a:t>
            </a:r>
            <a:endParaRPr lang="en-US">
              <a:solidFill>
                <a:srgbClr val="444444"/>
              </a:solidFill>
            </a:endParaRPr>
          </a:p>
          <a:p>
            <a:pPr marL="171450" indent="-171450">
              <a:buFont typeface="Arial,Sans-Serif"/>
              <a:buChar char="•"/>
            </a:pPr>
            <a:r>
              <a:rPr lang="en-US"/>
              <a:t>Purpose – Caterpillar Shaft D-Walls form the arches around the Caterpillar Shaft as part of the Support of Excavation system for the West Portal Launch Structure</a:t>
            </a:r>
            <a:endParaRPr lang="en-US">
              <a:ea typeface="Calibri"/>
              <a:cs typeface="Calibri"/>
            </a:endParaRPr>
          </a:p>
          <a:p>
            <a:endParaRPr lang="en-US">
              <a:ea typeface="Calibri"/>
              <a:cs typeface="+mn-lt"/>
            </a:endParaRPr>
          </a:p>
          <a:p>
            <a:endParaRPr lang="en-US" b="1">
              <a:ea typeface="Calibri"/>
              <a:cs typeface="Calibri"/>
            </a:endParaRPr>
          </a:p>
        </p:txBody>
      </p:sp>
      <p:sp>
        <p:nvSpPr>
          <p:cNvPr id="4" name="Footer Placeholder 3">
            <a:extLst>
              <a:ext uri="{FF2B5EF4-FFF2-40B4-BE49-F238E27FC236}">
                <a16:creationId xmlns:a16="http://schemas.microsoft.com/office/drawing/2014/main" id="{1EB731E2-D9DF-152E-7200-D55D19CE2BD9}"/>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AFBAC35-C0B8-FDBB-FD2A-2A98440752B1}"/>
              </a:ext>
            </a:extLst>
          </p:cNvPr>
          <p:cNvSpPr>
            <a:spLocks noGrp="1"/>
          </p:cNvSpPr>
          <p:nvPr>
            <p:ph type="sldNum" sz="quarter" idx="5"/>
          </p:nvPr>
        </p:nvSpPr>
        <p:spPr/>
        <p:txBody>
          <a:bodyPr/>
          <a:lstStyle/>
          <a:p>
            <a:fld id="{C4B95452-4FC1-474E-8B80-72BF186F08BE}" type="slidenum">
              <a:rPr lang="en-US" smtClean="0"/>
              <a:t>32</a:t>
            </a:fld>
            <a:endParaRPr lang="en-US"/>
          </a:p>
        </p:txBody>
      </p:sp>
    </p:spTree>
    <p:extLst>
      <p:ext uri="{BB962C8B-B14F-4D97-AF65-F5344CB8AC3E}">
        <p14:creationId xmlns:p14="http://schemas.microsoft.com/office/powerpoint/2010/main" val="3705477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9336-4B35-B038-1041-24642F1F8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D058A-8751-0A20-E1E0-2FE7DEDF5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C7D40-A255-87C1-7241-FE85E843BDF0}"/>
              </a:ext>
            </a:extLst>
          </p:cNvPr>
          <p:cNvSpPr>
            <a:spLocks noGrp="1"/>
          </p:cNvSpPr>
          <p:nvPr>
            <p:ph type="body" idx="1"/>
          </p:nvPr>
        </p:nvSpPr>
        <p:spPr/>
        <p:txBody>
          <a:bodyPr/>
          <a:lstStyle/>
          <a:p>
            <a:r>
              <a:rPr lang="en-US" b="1">
                <a:solidFill>
                  <a:srgbClr val="000000"/>
                </a:solidFill>
              </a:rPr>
              <a:t>Cut and Cover Level 1 Excavation Overview Looking North (</a:t>
            </a:r>
            <a:r>
              <a:rPr lang="en-US" b="1"/>
              <a:t>Left):</a:t>
            </a:r>
            <a:endParaRPr lang="en-US">
              <a:ea typeface="Calibri"/>
              <a:cs typeface="Calibri"/>
            </a:endParaRPr>
          </a:p>
          <a:p>
            <a:pPr>
              <a:buFont typeface="Arial"/>
              <a:buChar char="•"/>
            </a:pPr>
            <a:r>
              <a:rPr lang="en-US"/>
              <a:t>   Status - Excavation in the Cut and Cover area is approximately 15% complete.</a:t>
            </a:r>
            <a:endParaRPr lang="en-US">
              <a:ea typeface="Calibri"/>
              <a:cs typeface="Calibri"/>
            </a:endParaRPr>
          </a:p>
          <a:p>
            <a:pPr>
              <a:buFont typeface="Arial"/>
              <a:buChar char="•"/>
            </a:pPr>
            <a:r>
              <a:rPr lang="en-US"/>
              <a:t>   Purpose – Following the construction of the D-Walls at the U-Wall and Cut &amp; Cover locations, excavation of the launch structure is underway. Bracing elements are installed to support the wall as excavation progresses deeper.</a:t>
            </a:r>
            <a:endParaRPr lang="en-US">
              <a:ea typeface="Calibri"/>
              <a:cs typeface="Calibri"/>
            </a:endParaRPr>
          </a:p>
          <a:p>
            <a:pPr>
              <a:buFont typeface="Arial"/>
              <a:buChar char="•"/>
            </a:pPr>
            <a:endParaRPr lang="en-US">
              <a:ea typeface="Calibri"/>
              <a:cs typeface="Calibri"/>
            </a:endParaRPr>
          </a:p>
          <a:p>
            <a:r>
              <a:rPr lang="en-US" b="1"/>
              <a:t>Caterpillar Shaft D-Wall Excavation utilizing the Mechanical Grab (Right) </a:t>
            </a:r>
            <a:endParaRPr lang="en-US">
              <a:solidFill>
                <a:srgbClr val="444444"/>
              </a:solidFill>
              <a:ea typeface="Calibri" panose="020F0502020204030204"/>
              <a:cs typeface="Calibri" panose="020F0502020204030204"/>
            </a:endParaRPr>
          </a:p>
          <a:p>
            <a:pPr marL="171450" indent="-171450">
              <a:buFont typeface="Arial,Sans-Serif"/>
              <a:buChar char="•"/>
            </a:pPr>
            <a:r>
              <a:rPr lang="en-US"/>
              <a:t>Status – Caterpillar shaft D-Walls are approximately 50% complete.</a:t>
            </a:r>
            <a:endParaRPr lang="en-US">
              <a:solidFill>
                <a:srgbClr val="444444"/>
              </a:solidFill>
            </a:endParaRPr>
          </a:p>
          <a:p>
            <a:pPr marL="171450" indent="-171450">
              <a:buFont typeface="Arial,Sans-Serif"/>
              <a:buChar char="•"/>
            </a:pPr>
            <a:r>
              <a:rPr lang="en-US"/>
              <a:t>Purpose – Caterpillar Shaft D-Walls form the arches around the Caterpillar Shaft as part of the Support of Excavation system for the West Portal Launch Structure.</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
              <a:buChar char="•"/>
            </a:pPr>
            <a:endParaRPr lang="en-US">
              <a:solidFill>
                <a:srgbClr val="444444"/>
              </a:solidFill>
            </a:endParaRPr>
          </a:p>
          <a:p>
            <a:pPr>
              <a:buFont typeface="Arial"/>
              <a:buChar char="•"/>
            </a:pPr>
            <a:endParaRPr lang="en-US">
              <a:ea typeface="Calibri"/>
              <a:cs typeface="Calibri"/>
            </a:endParaRPr>
          </a:p>
          <a:p>
            <a:endParaRPr lang="en-US"/>
          </a:p>
          <a:p>
            <a:endParaRPr lang="en-US"/>
          </a:p>
          <a:p>
            <a:endParaRPr lang="en-US" b="1">
              <a:ea typeface="Calibri"/>
              <a:cs typeface="Calibri"/>
            </a:endParaRPr>
          </a:p>
          <a:p>
            <a:pPr marL="171450" indent="-171450">
              <a:buFont typeface="Arial"/>
              <a:buChar char="•"/>
            </a:pPr>
            <a:endParaRPr lang="en-US">
              <a:ea typeface="Calibri"/>
              <a:cs typeface="Calibri"/>
            </a:endParaRPr>
          </a:p>
        </p:txBody>
      </p:sp>
      <p:sp>
        <p:nvSpPr>
          <p:cNvPr id="4" name="Footer Placeholder 3">
            <a:extLst>
              <a:ext uri="{FF2B5EF4-FFF2-40B4-BE49-F238E27FC236}">
                <a16:creationId xmlns:a16="http://schemas.microsoft.com/office/drawing/2014/main" id="{8217C907-D54A-E0EB-ECF9-9AEB651E69C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68552E1-4FAC-8731-70B0-198BC4F1F7BA}"/>
              </a:ext>
            </a:extLst>
          </p:cNvPr>
          <p:cNvSpPr>
            <a:spLocks noGrp="1"/>
          </p:cNvSpPr>
          <p:nvPr>
            <p:ph type="sldNum" sz="quarter" idx="5"/>
          </p:nvPr>
        </p:nvSpPr>
        <p:spPr/>
        <p:txBody>
          <a:bodyPr/>
          <a:lstStyle/>
          <a:p>
            <a:fld id="{C4B95452-4FC1-474E-8B80-72BF186F08BE}" type="slidenum">
              <a:rPr lang="en-US" smtClean="0"/>
              <a:t>33</a:t>
            </a:fld>
            <a:endParaRPr lang="en-US"/>
          </a:p>
        </p:txBody>
      </p:sp>
    </p:spTree>
    <p:extLst>
      <p:ext uri="{BB962C8B-B14F-4D97-AF65-F5344CB8AC3E}">
        <p14:creationId xmlns:p14="http://schemas.microsoft.com/office/powerpoint/2010/main" val="4082922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19037-2541-5786-020C-D621478E5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68108-BF06-1BAF-9F4E-A25BFB32D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3C149-CB63-6CB9-22BF-574A3803913C}"/>
              </a:ext>
            </a:extLst>
          </p:cNvPr>
          <p:cNvSpPr>
            <a:spLocks noGrp="1"/>
          </p:cNvSpPr>
          <p:nvPr>
            <p:ph type="body" idx="1"/>
          </p:nvPr>
        </p:nvSpPr>
        <p:spPr/>
        <p:txBody>
          <a:bodyPr/>
          <a:lstStyle/>
          <a:p>
            <a:r>
              <a:rPr lang="en-US" b="1"/>
              <a:t>U-Wall Concrete Working Slab Concrete Pour Operations (Left) </a:t>
            </a:r>
            <a:endParaRPr lang="en-US">
              <a:solidFill>
                <a:srgbClr val="444444"/>
              </a:solidFill>
            </a:endParaRPr>
          </a:p>
          <a:p>
            <a:pPr marL="171450" indent="-171450">
              <a:buFont typeface="Arial,Sans-Serif"/>
              <a:buChar char="•"/>
            </a:pPr>
            <a:r>
              <a:rPr lang="en-US"/>
              <a:t>Status – U-Wall concrete working slabs are approximately 25% complete.</a:t>
            </a:r>
            <a:endParaRPr lang="en-US">
              <a:solidFill>
                <a:srgbClr val="444444"/>
              </a:solidFill>
            </a:endParaRPr>
          </a:p>
          <a:p>
            <a:pPr marL="171450" indent="-171450">
              <a:buFont typeface="Arial,Sans-Serif"/>
              <a:buChar char="•"/>
            </a:pPr>
            <a:r>
              <a:rPr lang="en-US"/>
              <a:t>Purpose – After excavation is complete along the West Portal Launch Structure ramp, a concrete working slab is poured which will form a solid surface to support the future tunneling operations.</a:t>
            </a:r>
            <a:endParaRPr lang="en-US" b="1"/>
          </a:p>
          <a:p>
            <a:pPr marL="171450" indent="-171450">
              <a:buFont typeface="Arial,Sans-Serif"/>
              <a:buChar char="•"/>
            </a:pPr>
            <a:endParaRPr lang="en-US">
              <a:ea typeface="Calibri"/>
              <a:cs typeface="Calibri"/>
            </a:endParaRPr>
          </a:p>
          <a:p>
            <a:pPr marL="171450" indent="-171450">
              <a:buFont typeface="Arial,Sans-Serif"/>
              <a:buChar char="•"/>
            </a:pPr>
            <a:endParaRPr lang="en-US"/>
          </a:p>
          <a:p>
            <a:r>
              <a:rPr lang="en-US" b="1"/>
              <a:t>Caterpillar Shaft </a:t>
            </a:r>
            <a:r>
              <a:rPr lang="en-US" b="1" err="1"/>
              <a:t>Crosswall</a:t>
            </a:r>
            <a:r>
              <a:rPr lang="en-US" b="1"/>
              <a:t> Rebar Cage Lifting Operation (Right):</a:t>
            </a:r>
            <a:endParaRPr lang="en-US">
              <a:solidFill>
                <a:srgbClr val="444444"/>
              </a:solidFill>
            </a:endParaRPr>
          </a:p>
          <a:p>
            <a:pPr marL="171450" indent="-171450">
              <a:buFont typeface="Arial,Sans-Serif"/>
              <a:buChar char="•"/>
            </a:pPr>
            <a:r>
              <a:rPr lang="en-US"/>
              <a:t>Status – Caterpillar shaft </a:t>
            </a:r>
            <a:r>
              <a:rPr lang="en-US" err="1"/>
              <a:t>crosswalls</a:t>
            </a:r>
            <a:r>
              <a:rPr lang="en-US"/>
              <a:t> are approximately 60% complete.</a:t>
            </a:r>
            <a:endParaRPr lang="en-US">
              <a:solidFill>
                <a:srgbClr val="000000"/>
              </a:solidFill>
              <a:ea typeface="Calibri"/>
              <a:cs typeface="Calibri"/>
            </a:endParaRPr>
          </a:p>
          <a:p>
            <a:pPr marL="171450" indent="-171450">
              <a:buFont typeface="Arial,Sans-Serif"/>
              <a:buChar char="•"/>
            </a:pPr>
            <a:r>
              <a:rPr lang="en-US"/>
              <a:t>Purpose – Caterpillar Shaft </a:t>
            </a:r>
            <a:r>
              <a:rPr lang="en-US" err="1"/>
              <a:t>crosswalls</a:t>
            </a:r>
            <a:r>
              <a:rPr lang="en-US"/>
              <a:t> separate the three cells in the Caterpillar shaft during excavation and provide foundations for the concrete working slabs.</a:t>
            </a:r>
            <a:endParaRPr lang="en-US">
              <a:ea typeface="Calibri"/>
              <a:cs typeface="Calibri"/>
            </a:endParaRPr>
          </a:p>
          <a:p>
            <a:endParaRPr lang="en-US">
              <a:solidFill>
                <a:srgbClr val="000000"/>
              </a:solidFill>
              <a:ea typeface="Calibri"/>
              <a:cs typeface="Calibri"/>
            </a:endParaRPr>
          </a:p>
          <a:p>
            <a:endParaRPr lang="en-US" b="1">
              <a:ea typeface="Calibri"/>
              <a:cs typeface="Calibri"/>
            </a:endParaRPr>
          </a:p>
        </p:txBody>
      </p:sp>
      <p:sp>
        <p:nvSpPr>
          <p:cNvPr id="4" name="Footer Placeholder 3">
            <a:extLst>
              <a:ext uri="{FF2B5EF4-FFF2-40B4-BE49-F238E27FC236}">
                <a16:creationId xmlns:a16="http://schemas.microsoft.com/office/drawing/2014/main" id="{4D4E099F-92E2-E406-2925-E0589333302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43D2F5B-7FAB-A3C7-A180-E9468C83F4DB}"/>
              </a:ext>
            </a:extLst>
          </p:cNvPr>
          <p:cNvSpPr>
            <a:spLocks noGrp="1"/>
          </p:cNvSpPr>
          <p:nvPr>
            <p:ph type="sldNum" sz="quarter" idx="5"/>
          </p:nvPr>
        </p:nvSpPr>
        <p:spPr/>
        <p:txBody>
          <a:bodyPr/>
          <a:lstStyle/>
          <a:p>
            <a:fld id="{C4B95452-4FC1-474E-8B80-72BF186F08BE}" type="slidenum">
              <a:rPr lang="en-US" smtClean="0"/>
              <a:t>34</a:t>
            </a:fld>
            <a:endParaRPr lang="en-US"/>
          </a:p>
        </p:txBody>
      </p:sp>
    </p:spTree>
    <p:extLst>
      <p:ext uri="{BB962C8B-B14F-4D97-AF65-F5344CB8AC3E}">
        <p14:creationId xmlns:p14="http://schemas.microsoft.com/office/powerpoint/2010/main" val="281377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Framing – </a:t>
            </a:r>
          </a:p>
          <a:p>
            <a:r>
              <a:rPr lang="en-US" dirty="0"/>
              <a:t>Been going through station refinements throughout the project lifecycle the past couple of years – with focus on cost savings effort for past year.  Having moved the station infrastructure facilities above ground and found significant cost savings at 28</a:t>
            </a:r>
            <a:r>
              <a:rPr lang="en-US" baseline="30000" dirty="0"/>
              <a:t>th</a:t>
            </a:r>
            <a:r>
              <a:rPr lang="en-US" dirty="0"/>
              <a:t> Street/Little Portugal &amp; Diridon stations, we know there is significant savings in doing so. .  Last fall we, looked at station refinements as part of Level 1 cost savings, and based on discussions with City, CWG and the Board, decided to not make changes that would effect the passenger experience (increasing number of escalator runs, </a:t>
            </a:r>
            <a:r>
              <a:rPr lang="en-US" dirty="0" err="1"/>
              <a:t>etc</a:t>
            </a:r>
            <a:r>
              <a:rPr lang="en-US" dirty="0"/>
              <a:t>).  Fast forward a year later and we are still working through cost savings to align the project scope with the available funding and looking at all options.  Having validated cost savings at the other two underground stations and knowing we needed to find further savings, we are turning over every stone and need to make the refinement at the Downtown station as well.  </a:t>
            </a:r>
          </a:p>
          <a:p>
            <a:endParaRPr lang="en-US" dirty="0"/>
          </a:p>
          <a:p>
            <a:r>
              <a:rPr lang="en-US" dirty="0"/>
              <a:t>Greg is going to walk through the cost savings of moving the station infrastructure facilities above ground, then walk through the initial refined station layout.  Then we want to focus on gathering feedback today - confirming the City’s key station elements of interest that we’ve heard and discussing the City’s priorities.  Then in our next meeting, we can follow up with a discussion of the tradeoffs</a:t>
            </a:r>
          </a:p>
          <a:p>
            <a:endParaRPr lang="en-US" dirty="0"/>
          </a:p>
          <a:p>
            <a:r>
              <a:rPr lang="en-US" dirty="0"/>
              <a:t>And then we’ll walk through our near-term engagement schedule.  </a:t>
            </a:r>
          </a:p>
        </p:txBody>
      </p:sp>
      <p:sp>
        <p:nvSpPr>
          <p:cNvPr id="4" name="Slide Number Placeholder 3"/>
          <p:cNvSpPr>
            <a:spLocks noGrp="1"/>
          </p:cNvSpPr>
          <p:nvPr>
            <p:ph type="sldNum" sz="quarter" idx="5"/>
          </p:nvPr>
        </p:nvSpPr>
        <p:spPr/>
        <p:txBody>
          <a:bodyPr/>
          <a:lstStyle/>
          <a:p>
            <a:fld id="{FA4EEB02-B8B0-4D43-B679-1A570E823EBE}" type="slidenum">
              <a:rPr lang="en-US" smtClean="0"/>
              <a:t>3</a:t>
            </a:fld>
            <a:endParaRPr lang="en-US"/>
          </a:p>
        </p:txBody>
      </p:sp>
    </p:spTree>
    <p:extLst>
      <p:ext uri="{BB962C8B-B14F-4D97-AF65-F5344CB8AC3E}">
        <p14:creationId xmlns:p14="http://schemas.microsoft.com/office/powerpoint/2010/main" val="634535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FAC0-B1D6-2D10-FAF1-681B84AC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E55B4-0A2F-9CB1-BC27-EA9740F66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53642-BBB4-85FB-F711-78D4315A792B}"/>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746DF01-FE42-E82E-4B95-1C00ADB50BA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0567722-450D-CF8A-8A60-FB916663D8E0}"/>
              </a:ext>
            </a:extLst>
          </p:cNvPr>
          <p:cNvSpPr>
            <a:spLocks noGrp="1"/>
          </p:cNvSpPr>
          <p:nvPr>
            <p:ph type="sldNum" sz="quarter" idx="5"/>
          </p:nvPr>
        </p:nvSpPr>
        <p:spPr/>
        <p:txBody>
          <a:bodyPr/>
          <a:lstStyle/>
          <a:p>
            <a:fld id="{C4B95452-4FC1-474E-8B80-72BF186F08BE}" type="slidenum">
              <a:rPr lang="en-US" smtClean="0"/>
              <a:t>35</a:t>
            </a:fld>
            <a:endParaRPr lang="en-US"/>
          </a:p>
        </p:txBody>
      </p:sp>
    </p:spTree>
    <p:extLst>
      <p:ext uri="{BB962C8B-B14F-4D97-AF65-F5344CB8AC3E}">
        <p14:creationId xmlns:p14="http://schemas.microsoft.com/office/powerpoint/2010/main" val="390239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4EEB02-B8B0-4D43-B679-1A570E823EBE}" type="slidenum">
              <a:rPr lang="en-US" smtClean="0"/>
              <a:t>36</a:t>
            </a:fld>
            <a:endParaRPr lang="en-US"/>
          </a:p>
        </p:txBody>
      </p:sp>
    </p:spTree>
    <p:extLst>
      <p:ext uri="{BB962C8B-B14F-4D97-AF65-F5344CB8AC3E}">
        <p14:creationId xmlns:p14="http://schemas.microsoft.com/office/powerpoint/2010/main" val="1906913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BE93A-9232-7FC4-603D-F6780C6BE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3DB08-CA86-F516-B679-0A2A643B8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EBCF6-3DB9-C00E-CA16-2047BA8A27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41D65D-C4AC-608B-C3F0-79C6E9B9F2B7}"/>
              </a:ext>
            </a:extLst>
          </p:cNvPr>
          <p:cNvSpPr>
            <a:spLocks noGrp="1"/>
          </p:cNvSpPr>
          <p:nvPr>
            <p:ph type="sldNum" sz="quarter" idx="5"/>
          </p:nvPr>
        </p:nvSpPr>
        <p:spPr/>
        <p:txBody>
          <a:bodyPr/>
          <a:lstStyle/>
          <a:p>
            <a:fld id="{FA4EEB02-B8B0-4D43-B679-1A570E823EBE}" type="slidenum">
              <a:rPr lang="en-US" smtClean="0"/>
              <a:t>37</a:t>
            </a:fld>
            <a:endParaRPr lang="en-US"/>
          </a:p>
        </p:txBody>
      </p:sp>
    </p:spTree>
    <p:extLst>
      <p:ext uri="{BB962C8B-B14F-4D97-AF65-F5344CB8AC3E}">
        <p14:creationId xmlns:p14="http://schemas.microsoft.com/office/powerpoint/2010/main" val="371077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4B95452-4FC1-474E-8B80-72BF186F08BE}" type="slidenum">
              <a:rPr lang="en-US" smtClean="0"/>
              <a:t>39</a:t>
            </a:fld>
            <a:endParaRPr lang="en-US"/>
          </a:p>
        </p:txBody>
      </p:sp>
    </p:spTree>
    <p:extLst>
      <p:ext uri="{BB962C8B-B14F-4D97-AF65-F5344CB8AC3E}">
        <p14:creationId xmlns:p14="http://schemas.microsoft.com/office/powerpoint/2010/main" val="298835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565" lvl="1"/>
            <a:endParaRPr lang="en-US">
              <a:solidFill>
                <a:srgbClr val="000000"/>
              </a:solidFill>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4B95452-4FC1-474E-8B80-72BF186F08BE}" type="slidenum">
              <a:rPr lang="en-US" smtClean="0"/>
              <a:t>4</a:t>
            </a:fld>
            <a:endParaRPr lang="en-US"/>
          </a:p>
        </p:txBody>
      </p:sp>
    </p:spTree>
    <p:extLst>
      <p:ext uri="{BB962C8B-B14F-4D97-AF65-F5344CB8AC3E}">
        <p14:creationId xmlns:p14="http://schemas.microsoft.com/office/powerpoint/2010/main" val="45781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A3A1B-C18C-DC24-AE0B-8BEEAE2C3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192F1-D347-85EF-6267-E2FA5445C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74427-533C-ABC7-F307-7D97032B5278}"/>
              </a:ext>
            </a:extLst>
          </p:cNvPr>
          <p:cNvSpPr>
            <a:spLocks noGrp="1"/>
          </p:cNvSpPr>
          <p:nvPr>
            <p:ph type="body" idx="1"/>
          </p:nvPr>
        </p:nvSpPr>
        <p:spPr/>
        <p:txBody>
          <a:bodyPr/>
          <a:lstStyle/>
          <a:p>
            <a:endParaRPr lang="en-US">
              <a:ea typeface="Calibri"/>
              <a:cs typeface="Calibri"/>
            </a:endParaRPr>
          </a:p>
        </p:txBody>
      </p:sp>
      <p:sp>
        <p:nvSpPr>
          <p:cNvPr id="4" name="Footer Placeholder 3">
            <a:extLst>
              <a:ext uri="{FF2B5EF4-FFF2-40B4-BE49-F238E27FC236}">
                <a16:creationId xmlns:a16="http://schemas.microsoft.com/office/drawing/2014/main" id="{FC6737DA-95B6-0F04-681E-E1D7546DFB17}"/>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40CCB90-0E80-E9CD-905D-3FBD076BCEC5}"/>
              </a:ext>
            </a:extLst>
          </p:cNvPr>
          <p:cNvSpPr>
            <a:spLocks noGrp="1"/>
          </p:cNvSpPr>
          <p:nvPr>
            <p:ph type="sldNum" sz="quarter" idx="5"/>
          </p:nvPr>
        </p:nvSpPr>
        <p:spPr/>
        <p:txBody>
          <a:bodyPr/>
          <a:lstStyle/>
          <a:p>
            <a:fld id="{C4B95452-4FC1-474E-8B80-72BF186F08BE}" type="slidenum">
              <a:rPr lang="en-US" smtClean="0"/>
              <a:t>5</a:t>
            </a:fld>
            <a:endParaRPr lang="en-US"/>
          </a:p>
        </p:txBody>
      </p:sp>
    </p:spTree>
    <p:extLst>
      <p:ext uri="{BB962C8B-B14F-4D97-AF65-F5344CB8AC3E}">
        <p14:creationId xmlns:p14="http://schemas.microsoft.com/office/powerpoint/2010/main" val="5699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BART funding (talking point from Erica)</a:t>
            </a:r>
          </a:p>
        </p:txBody>
      </p:sp>
      <p:sp>
        <p:nvSpPr>
          <p:cNvPr id="4" name="Slide Number Placeholder 3"/>
          <p:cNvSpPr>
            <a:spLocks noGrp="1"/>
          </p:cNvSpPr>
          <p:nvPr>
            <p:ph type="sldNum" sz="quarter" idx="5"/>
          </p:nvPr>
        </p:nvSpPr>
        <p:spPr/>
        <p:txBody>
          <a:bodyPr/>
          <a:lstStyle/>
          <a:p>
            <a:fld id="{C4B95452-4FC1-474E-8B80-72BF186F08BE}" type="slidenum">
              <a:rPr lang="en-US" smtClean="0"/>
              <a:t>6</a:t>
            </a:fld>
            <a:endParaRPr lang="en-US"/>
          </a:p>
        </p:txBody>
      </p:sp>
    </p:spTree>
    <p:extLst>
      <p:ext uri="{BB962C8B-B14F-4D97-AF65-F5344CB8AC3E}">
        <p14:creationId xmlns:p14="http://schemas.microsoft.com/office/powerpoint/2010/main" val="170289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Here is a layout of the site with some key features highlighted. </a:t>
            </a:r>
          </a:p>
          <a:p>
            <a:endParaRPr lang="en-US"/>
          </a:p>
          <a:p>
            <a:r>
              <a:rPr lang="en-US"/>
              <a:t>[Click through] There are three entrances into the site. The entrance on Newhall Street is generally for employee vehicles only, while the entrances on Newhall Drive and Brokaw Road are for construction vehicles. The employee parking lot and site offices are accessed from Newhall Street.</a:t>
            </a:r>
            <a:endParaRPr lang="en-US">
              <a:cs typeface="Calibri"/>
            </a:endParaRPr>
          </a:p>
          <a:p>
            <a:endParaRPr lang="en-US"/>
          </a:p>
          <a:p>
            <a:r>
              <a:rPr lang="en-US"/>
              <a:t>The West Portal is the area where the Tunnel Boring Machine, or TBM, will begin tunneling into the ground, and the TBM shaft will serve as the assembly and eventual launching point for the TBM and accordingly the shaft will house many large support structures. During operation, the Tunnel Boring Machine shaft will also serve to remove excavated soil out of the tunnel and where tunnel lining segments will be brought in through and ultimately installed.</a:t>
            </a:r>
            <a:endParaRPr lang="en-US">
              <a:cs typeface="Calibri"/>
            </a:endParaRPr>
          </a:p>
          <a:p>
            <a:endParaRPr lang="en-US">
              <a:cs typeface="Calibri"/>
            </a:endParaRPr>
          </a:p>
          <a:p>
            <a:r>
              <a:rPr lang="en-US">
                <a:cs typeface="Calibri"/>
              </a:rPr>
              <a:t>The tunnel lining precast factory and tunnel lining storage is </a:t>
            </a:r>
            <a:r>
              <a:rPr lang="en-US"/>
              <a:t>where tunnel lining segments will be constructed and stored. The lining segments will be placed in the tunnel by the TBM as soil is removed to create a structurally sound tube underground.  9 segments make up one ring of the tunnel.  The TBM will be able to install 6 rings per day.</a:t>
            </a:r>
            <a:endParaRPr lang="en-US">
              <a:cs typeface="Calibri"/>
            </a:endParaRPr>
          </a:p>
          <a:p>
            <a:endParaRPr lang="en-US"/>
          </a:p>
          <a:p>
            <a:r>
              <a:rPr lang="en-US"/>
              <a:t>The Grout Plant is also integral to the lining of the tunnel. The grout will be used to seal the tunnel lining segments in place as the Tunnel Boring Machine advances and installs them.  </a:t>
            </a:r>
            <a:endParaRPr lang="en-US">
              <a:cs typeface="Calibri"/>
            </a:endParaRPr>
          </a:p>
          <a:p>
            <a:endParaRPr lang="en-US"/>
          </a:p>
          <a:p>
            <a:r>
              <a:rPr lang="en-US"/>
              <a:t>The Excavated Materials Bin is where the excavated soils from the tunnel will be stored until hauled offsite to be repurposed or disposed of.</a:t>
            </a:r>
            <a:endParaRPr lang="en-US">
              <a:cs typeface="Calibri"/>
            </a:endParaRPr>
          </a:p>
          <a:p>
            <a:endParaRPr lang="en-US">
              <a:cs typeface="Calibri"/>
            </a:endParaRPr>
          </a:p>
          <a:p>
            <a:r>
              <a:rPr lang="en-US">
                <a:cs typeface="Calibri"/>
              </a:rPr>
              <a:t>Finally, a noise curtain has been constructed along the west side of the site to reduce noise from construction activities. </a:t>
            </a:r>
          </a:p>
          <a:p>
            <a:endParaRPr lang="en-US"/>
          </a:p>
          <a:p>
            <a:r>
              <a:rPr lang="en-US"/>
              <a:t>Other needed elements and activities that are outlined but not highlighted are the storm water detention basin and pump station, baker tanks and a water treatment plant, (already installed), the </a:t>
            </a:r>
            <a:r>
              <a:rPr lang="en-US" err="1"/>
              <a:t>verland</a:t>
            </a:r>
            <a:r>
              <a:rPr lang="en-US"/>
              <a:t> conveyor system to bring muck from the TBM through the tunnel to the muck bin, cooling towers, clay shock plant, backup generators for TBM power, tunnel ventilation facilities, TBM cradles, jacking frame, tunnel headwall, eye seal and of course the delivery, assembly and testing of the TBM on site. </a:t>
            </a:r>
          </a:p>
        </p:txBody>
      </p:sp>
      <p:sp>
        <p:nvSpPr>
          <p:cNvPr id="4" name="Slide Number Placeholder 3"/>
          <p:cNvSpPr>
            <a:spLocks noGrp="1"/>
          </p:cNvSpPr>
          <p:nvPr>
            <p:ph type="sldNum" sz="quarter" idx="5"/>
          </p:nvPr>
        </p:nvSpPr>
        <p:spPr/>
        <p:txBody>
          <a:bodyPr/>
          <a:lstStyle/>
          <a:p>
            <a:fld id="{FA4EEB02-B8B0-4D43-B679-1A570E823EBE}" type="slidenum">
              <a:rPr lang="en-US" smtClean="0"/>
              <a:t>7</a:t>
            </a:fld>
            <a:endParaRPr lang="en-US"/>
          </a:p>
        </p:txBody>
      </p:sp>
    </p:spTree>
    <p:extLst>
      <p:ext uri="{BB962C8B-B14F-4D97-AF65-F5344CB8AC3E}">
        <p14:creationId xmlns:p14="http://schemas.microsoft.com/office/powerpoint/2010/main" val="219755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Staff conducted a qualitative analysis of various scenarios to advance the project forward.</a:t>
            </a:r>
            <a:endParaRPr lang="en-US" sz="1050"/>
          </a:p>
          <a:p>
            <a:br>
              <a:rPr lang="en-US"/>
            </a:br>
            <a:r>
              <a:rPr lang="en-US"/>
              <a:t>Let Members know why we're talking about this.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4B95452-4FC1-474E-8B80-72BF186F08BE}" type="slidenum">
              <a:rPr lang="en-US" smtClean="0"/>
              <a:t>10</a:t>
            </a:fld>
            <a:endParaRPr lang="en-US"/>
          </a:p>
        </p:txBody>
      </p:sp>
    </p:spTree>
    <p:extLst>
      <p:ext uri="{BB962C8B-B14F-4D97-AF65-F5344CB8AC3E}">
        <p14:creationId xmlns:p14="http://schemas.microsoft.com/office/powerpoint/2010/main" val="217921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a:solidFill>
                  <a:schemeClr val="tx1"/>
                </a:solidFill>
                <a:effectLst/>
                <a:latin typeface="+mn-lt"/>
                <a:ea typeface="+mn-ea"/>
                <a:cs typeface="+mn-cs"/>
              </a:rPr>
              <a:t>The challenge with phasing stations is you starting to tunnel from the West, but revenue service will come from the East, making further phasing cost-prohibitive.</a:t>
            </a:r>
          </a:p>
          <a:p>
            <a:pPr rtl="0" eaLnBrk="1" fontAlgn="ctr" latinLnBrk="0" hangingPunct="1"/>
            <a:endParaRPr lang="en-US" sz="1200" b="1" i="0" u="none" strike="noStrike" kern="1200">
              <a:solidFill>
                <a:schemeClr val="tx1"/>
              </a:solidFill>
              <a:effectLst/>
              <a:latin typeface="+mn-lt"/>
              <a:ea typeface="+mn-ea"/>
              <a:cs typeface="+mn-cs"/>
            </a:endParaRPr>
          </a:p>
          <a:p>
            <a:pPr rtl="0" eaLnBrk="1" fontAlgn="ctr" latinLnBrk="0" hangingPunct="1"/>
            <a:r>
              <a:rPr lang="en-US" sz="1200" b="1" i="0" u="none" strike="noStrike" kern="1200">
                <a:solidFill>
                  <a:schemeClr val="tx1"/>
                </a:solidFill>
                <a:effectLst/>
                <a:latin typeface="+mn-lt"/>
                <a:ea typeface="+mn-ea"/>
                <a:cs typeface="+mn-cs"/>
              </a:rPr>
              <a:t>C – Station Deferral </a:t>
            </a:r>
            <a:endParaRPr lang="en-US" sz="1200" b="0" i="0" u="none" strike="noStrike" kern="1200">
              <a:solidFill>
                <a:schemeClr val="tx1"/>
              </a:solidFill>
              <a:effectLst/>
              <a:latin typeface="+mn-lt"/>
              <a:ea typeface="+mn-ea"/>
              <a:cs typeface="+mn-cs"/>
            </a:endParaRPr>
          </a:p>
          <a:p>
            <a:pPr rtl="0" eaLnBrk="1" fontAlgn="t" latinLnBrk="0" hangingPunct="1"/>
            <a:r>
              <a:rPr lang="en-US" sz="1200" b="1" i="0" u="none" strike="noStrike" kern="1200">
                <a:solidFill>
                  <a:schemeClr val="tx1"/>
                </a:solidFill>
                <a:effectLst/>
                <a:latin typeface="+mn-lt"/>
                <a:ea typeface="+mn-ea"/>
                <a:cs typeface="+mn-cs"/>
              </a:rPr>
              <a:t>Build, open, and operate revenue service from Berryessa to Diridon Station first, remaining stations deferred to a future project.</a:t>
            </a:r>
            <a:endParaRPr lang="en-US" sz="1200" b="0" i="0" u="none" strike="noStrike" kern="1200">
              <a:solidFill>
                <a:schemeClr val="tx1"/>
              </a:solidFill>
              <a:effectLst/>
              <a:latin typeface="+mn-lt"/>
              <a:ea typeface="+mn-ea"/>
              <a:cs typeface="+mn-cs"/>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4B95452-4FC1-474E-8B80-72BF186F08BE}" type="slidenum">
              <a:rPr lang="en-US" smtClean="0"/>
              <a:t>11</a:t>
            </a:fld>
            <a:endParaRPr lang="en-US"/>
          </a:p>
        </p:txBody>
      </p:sp>
    </p:spTree>
    <p:extLst>
      <p:ext uri="{BB962C8B-B14F-4D97-AF65-F5344CB8AC3E}">
        <p14:creationId xmlns:p14="http://schemas.microsoft.com/office/powerpoint/2010/main" val="4218478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5503B-D2FC-5160-ADFB-01069E5EC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76186-1146-062A-C8F5-EB8C1402E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F03EB-DC9A-36FE-2981-7FBA9D4B5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4EF4A5-75BF-8F92-8F1C-659865BF5237}"/>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FA4EEB02-B8B0-4D43-B679-1A570E823E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23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5912" y="594569"/>
            <a:ext cx="6457555" cy="656130"/>
          </a:xfrm>
        </p:spPr>
        <p:txBody>
          <a:bodyPr>
            <a:spAutoFit/>
          </a:bodyPr>
          <a:lstStyle>
            <a:lvl1pPr algn="r">
              <a:defRPr sz="3600" b="1">
                <a:solidFill>
                  <a:schemeClr val="bg1"/>
                </a:solidFill>
                <a:latin typeface="Arial" panose="020B0604020202020204" pitchFamily="34" charset="0"/>
                <a:cs typeface="Arial" panose="020B0604020202020204" pitchFamily="34" charset="0"/>
              </a:defRPr>
            </a:lvl1pPr>
          </a:lstStyle>
          <a:p>
            <a:r>
              <a:rPr lang="en-US"/>
              <a:t>Presentation Title</a:t>
            </a:r>
          </a:p>
        </p:txBody>
      </p:sp>
      <p:sp>
        <p:nvSpPr>
          <p:cNvPr id="3" name="Text Placeholder 2"/>
          <p:cNvSpPr>
            <a:spLocks noGrp="1"/>
          </p:cNvSpPr>
          <p:nvPr>
            <p:ph type="body" idx="1" hasCustomPrompt="1"/>
          </p:nvPr>
        </p:nvSpPr>
        <p:spPr>
          <a:xfrm>
            <a:off x="2926079" y="1810661"/>
            <a:ext cx="5767387" cy="400110"/>
          </a:xfrm>
        </p:spPr>
        <p:txBody>
          <a:bodyPr wrap="square" anchor="b">
            <a:spAutoFit/>
          </a:bodyPr>
          <a:lstStyle>
            <a:lvl1pPr marL="0" indent="0" algn="r">
              <a:buNone/>
              <a:defRPr sz="2000" b="1">
                <a:solidFill>
                  <a:schemeClr val="bg1"/>
                </a:solidFill>
                <a:latin typeface="Arial" panose="020B0604020202020204" pitchFamily="34" charset="0"/>
                <a:cs typeface="Arial" panose="020B0604020202020204" pitchFamily="34" charset="0"/>
              </a:defRPr>
            </a:lvl1pPr>
            <a:lvl2pPr marL="415629" indent="0">
              <a:buNone/>
              <a:defRPr sz="1818" b="1"/>
            </a:lvl2pPr>
            <a:lvl3pPr marL="831258" indent="0">
              <a:buNone/>
              <a:defRPr sz="1636" b="1"/>
            </a:lvl3pPr>
            <a:lvl4pPr marL="1246887" indent="0">
              <a:buNone/>
              <a:defRPr sz="1454" b="1"/>
            </a:lvl4pPr>
            <a:lvl5pPr marL="1662516" indent="0">
              <a:buNone/>
              <a:defRPr sz="1454" b="1"/>
            </a:lvl5pPr>
            <a:lvl6pPr marL="2078146" indent="0">
              <a:buNone/>
              <a:defRPr sz="1454" b="1"/>
            </a:lvl6pPr>
            <a:lvl7pPr marL="2493775" indent="0">
              <a:buNone/>
              <a:defRPr sz="1454" b="1"/>
            </a:lvl7pPr>
            <a:lvl8pPr marL="2909404" indent="0">
              <a:buNone/>
              <a:defRPr sz="1454" b="1"/>
            </a:lvl8pPr>
            <a:lvl9pPr marL="3325033" indent="0">
              <a:buNone/>
              <a:defRPr sz="1454" b="1"/>
            </a:lvl9pPr>
          </a:lstStyle>
          <a:p>
            <a:pPr lvl="0"/>
            <a:r>
              <a:rPr lang="en-US"/>
              <a:t>Presentation Sub-title</a:t>
            </a:r>
          </a:p>
        </p:txBody>
      </p:sp>
      <p:sp>
        <p:nvSpPr>
          <p:cNvPr id="4" name="Content Placeholder 3"/>
          <p:cNvSpPr>
            <a:spLocks noGrp="1"/>
          </p:cNvSpPr>
          <p:nvPr>
            <p:ph sz="half" idx="2" hasCustomPrompt="1"/>
          </p:nvPr>
        </p:nvSpPr>
        <p:spPr>
          <a:xfrm>
            <a:off x="4653278" y="2454250"/>
            <a:ext cx="4040189" cy="369332"/>
          </a:xfrm>
        </p:spPr>
        <p:txBody>
          <a:bodyPr>
            <a:spAutoFit/>
          </a:bodyPr>
          <a:lstStyle>
            <a:lvl1pPr marL="0" indent="0" algn="r">
              <a:buNone/>
              <a:defRPr sz="1800">
                <a:solidFill>
                  <a:schemeClr val="bg1"/>
                </a:solidFill>
                <a:latin typeface="Arial" panose="020B0604020202020204" pitchFamily="34" charset="0"/>
                <a:cs typeface="Arial" panose="020B0604020202020204" pitchFamily="34" charset="0"/>
              </a:defRPr>
            </a:lvl1pPr>
            <a:lvl2pPr>
              <a:defRPr sz="1818"/>
            </a:lvl2pPr>
            <a:lvl3pPr>
              <a:defRPr sz="1636"/>
            </a:lvl3pPr>
            <a:lvl4pPr>
              <a:defRPr sz="1454"/>
            </a:lvl4pPr>
            <a:lvl5pPr>
              <a:defRPr sz="1454"/>
            </a:lvl5pPr>
            <a:lvl6pPr>
              <a:defRPr sz="1454"/>
            </a:lvl6pPr>
            <a:lvl7pPr>
              <a:defRPr sz="1454"/>
            </a:lvl7pPr>
            <a:lvl8pPr>
              <a:defRPr sz="1454"/>
            </a:lvl8pPr>
            <a:lvl9pPr>
              <a:defRPr sz="1454"/>
            </a:lvl9pPr>
          </a:lstStyle>
          <a:p>
            <a:pPr lvl="0"/>
            <a:r>
              <a:rPr lang="en-US"/>
              <a:t>Date</a:t>
            </a:r>
          </a:p>
        </p:txBody>
      </p:sp>
    </p:spTree>
    <p:extLst>
      <p:ext uri="{BB962C8B-B14F-4D97-AF65-F5344CB8AC3E}">
        <p14:creationId xmlns:p14="http://schemas.microsoft.com/office/powerpoint/2010/main" val="411323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E11B9D-094E-4FE7-80A7-9BD23C8992DA}"/>
              </a:ext>
            </a:extLst>
          </p:cNvPr>
          <p:cNvSpPr>
            <a:spLocks noGrp="1"/>
          </p:cNvSpPr>
          <p:nvPr>
            <p:ph type="sldNum" sz="quarter" idx="10"/>
          </p:nvPr>
        </p:nvSpPr>
        <p:spPr/>
        <p:txBody>
          <a:bodyPr/>
          <a:lstStyle/>
          <a:p>
            <a:fld id="{7D849402-4170-CE4A-A196-BDEB35909225}" type="slidenum">
              <a:rPr lang="en-US" smtClean="0"/>
              <a:pPr/>
              <a:t>‹#›</a:t>
            </a:fld>
            <a:endParaRPr lang="en-US"/>
          </a:p>
        </p:txBody>
      </p:sp>
    </p:spTree>
    <p:extLst>
      <p:ext uri="{BB962C8B-B14F-4D97-AF65-F5344CB8AC3E}">
        <p14:creationId xmlns:p14="http://schemas.microsoft.com/office/powerpoint/2010/main" val="6427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2B6C-FFCC-4E56-938D-6EABB5528053}"/>
              </a:ext>
            </a:extLst>
          </p:cNvPr>
          <p:cNvSpPr>
            <a:spLocks noGrp="1"/>
          </p:cNvSpPr>
          <p:nvPr>
            <p:ph type="title"/>
          </p:nvPr>
        </p:nvSpPr>
        <p:spPr>
          <a:xfrm>
            <a:off x="244366" y="2143125"/>
            <a:ext cx="8655268" cy="857250"/>
          </a:xfrm>
        </p:spPr>
        <p:txBody>
          <a:bodyPr>
            <a:normAutofit/>
          </a:bodyPr>
          <a:lstStyle>
            <a:lvl1pPr algn="ctr">
              <a:defRPr sz="3600">
                <a:solidFill>
                  <a:srgbClr val="4CB4E7"/>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F46B1EB4-2BEA-426D-93A3-66E00E35A5D4}"/>
              </a:ext>
            </a:extLst>
          </p:cNvPr>
          <p:cNvSpPr txBox="1">
            <a:spLocks/>
          </p:cNvSpPr>
          <p:nvPr userDrawn="1"/>
        </p:nvSpPr>
        <p:spPr>
          <a:xfrm>
            <a:off x="6805446" y="4767265"/>
            <a:ext cx="2133600" cy="273845"/>
          </a:xfrm>
          <a:prstGeom prst="rect">
            <a:avLst/>
          </a:prstGeom>
        </p:spPr>
        <p:txBody>
          <a:bodyPr vert="horz" lIns="91440" tIns="45720" rIns="91440" bIns="45720" rtlCol="0" anchor="ctr"/>
          <a:lstStyle>
            <a:defPPr>
              <a:defRPr lang="en-US"/>
            </a:defPPr>
            <a:lvl1pPr marL="0" algn="r" defTabSz="457189" rtl="0" eaLnBrk="1" latinLnBrk="0" hangingPunct="1">
              <a:defRPr sz="1200" kern="1200">
                <a:solidFill>
                  <a:srgbClr val="4C4E56"/>
                </a:solidFill>
                <a:latin typeface="Arial" panose="020B0604020202020204" pitchFamily="34" charset="0"/>
                <a:ea typeface="+mn-ea"/>
                <a:cs typeface="Arial" panose="020B0604020202020204" pitchFamily="34" charset="0"/>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7D849402-4170-CE4A-A196-BDEB35909225}" type="slidenum">
              <a:rPr lang="en-US" smtClean="0"/>
              <a:pPr/>
              <a:t>‹#›</a:t>
            </a:fld>
            <a:endParaRPr lang="en-US"/>
          </a:p>
        </p:txBody>
      </p:sp>
    </p:spTree>
    <p:extLst>
      <p:ext uri="{BB962C8B-B14F-4D97-AF65-F5344CB8AC3E}">
        <p14:creationId xmlns:p14="http://schemas.microsoft.com/office/powerpoint/2010/main" val="406645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A4B7-21C4-1AAF-E57E-524C33283C2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DD650F0-28AF-DA97-7A14-C7652BCB8C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6BAA03F-35FC-CF79-F831-3C632A15F207}"/>
              </a:ext>
            </a:extLst>
          </p:cNvPr>
          <p:cNvSpPr>
            <a:spLocks noGrp="1"/>
          </p:cNvSpPr>
          <p:nvPr>
            <p:ph type="dt" sz="half" idx="10"/>
          </p:nvPr>
        </p:nvSpPr>
        <p:spPr/>
        <p:txBody>
          <a:bodyPr/>
          <a:lstStyle/>
          <a:p>
            <a:fld id="{32BA4245-77D6-44AA-8837-83104C31EC91}" type="datetimeFigureOut">
              <a:rPr lang="en-US" smtClean="0"/>
              <a:t>4/6/2026</a:t>
            </a:fld>
            <a:endParaRPr lang="en-US"/>
          </a:p>
        </p:txBody>
      </p:sp>
      <p:sp>
        <p:nvSpPr>
          <p:cNvPr id="5" name="Footer Placeholder 4">
            <a:extLst>
              <a:ext uri="{FF2B5EF4-FFF2-40B4-BE49-F238E27FC236}">
                <a16:creationId xmlns:a16="http://schemas.microsoft.com/office/drawing/2014/main" id="{9073F914-B5EA-3E2C-BE44-C3DBDE0BF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AD40B-69B6-55C1-CA59-854035EA623D}"/>
              </a:ext>
            </a:extLst>
          </p:cNvPr>
          <p:cNvSpPr>
            <a:spLocks noGrp="1"/>
          </p:cNvSpPr>
          <p:nvPr>
            <p:ph type="sldNum" sz="quarter" idx="12"/>
          </p:nvPr>
        </p:nvSpPr>
        <p:spPr/>
        <p:txBody>
          <a:bodyPr/>
          <a:lstStyle/>
          <a:p>
            <a:fld id="{C34AD464-4C05-4A9D-A07C-6D27B552E524}" type="slidenum">
              <a:rPr lang="en-US" smtClean="0"/>
              <a:t>‹#›</a:t>
            </a:fld>
            <a:endParaRPr lang="en-US"/>
          </a:p>
        </p:txBody>
      </p:sp>
    </p:spTree>
    <p:extLst>
      <p:ext uri="{BB962C8B-B14F-4D97-AF65-F5344CB8AC3E}">
        <p14:creationId xmlns:p14="http://schemas.microsoft.com/office/powerpoint/2010/main" val="62484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E740-1EB3-0C8E-1CF7-7060F1EA0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1F37C-2632-A7C7-4634-5D27170CCC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C0B20-B941-9B72-DDDD-468049BD60D6}"/>
              </a:ext>
            </a:extLst>
          </p:cNvPr>
          <p:cNvSpPr>
            <a:spLocks noGrp="1"/>
          </p:cNvSpPr>
          <p:nvPr>
            <p:ph type="dt" sz="half" idx="10"/>
          </p:nvPr>
        </p:nvSpPr>
        <p:spPr/>
        <p:txBody>
          <a:bodyPr/>
          <a:lstStyle/>
          <a:p>
            <a:fld id="{32BA4245-77D6-44AA-8837-83104C31EC91}" type="datetimeFigureOut">
              <a:rPr lang="en-US" smtClean="0"/>
              <a:t>4/6/2026</a:t>
            </a:fld>
            <a:endParaRPr lang="en-US"/>
          </a:p>
        </p:txBody>
      </p:sp>
      <p:sp>
        <p:nvSpPr>
          <p:cNvPr id="5" name="Footer Placeholder 4">
            <a:extLst>
              <a:ext uri="{FF2B5EF4-FFF2-40B4-BE49-F238E27FC236}">
                <a16:creationId xmlns:a16="http://schemas.microsoft.com/office/drawing/2014/main" id="{3CDA13A8-92F6-546A-6A4F-4ED2246B5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B9BE0-FB8A-88BC-8BA8-0BE48AECBBAD}"/>
              </a:ext>
            </a:extLst>
          </p:cNvPr>
          <p:cNvSpPr>
            <a:spLocks noGrp="1"/>
          </p:cNvSpPr>
          <p:nvPr>
            <p:ph type="sldNum" sz="quarter" idx="12"/>
          </p:nvPr>
        </p:nvSpPr>
        <p:spPr/>
        <p:txBody>
          <a:bodyPr/>
          <a:lstStyle/>
          <a:p>
            <a:fld id="{C34AD464-4C05-4A9D-A07C-6D27B552E524}" type="slidenum">
              <a:rPr lang="en-US" smtClean="0"/>
              <a:t>‹#›</a:t>
            </a:fld>
            <a:endParaRPr lang="en-US"/>
          </a:p>
        </p:txBody>
      </p:sp>
    </p:spTree>
    <p:extLst>
      <p:ext uri="{BB962C8B-B14F-4D97-AF65-F5344CB8AC3E}">
        <p14:creationId xmlns:p14="http://schemas.microsoft.com/office/powerpoint/2010/main" val="3907745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5DF14B-4D41-4D0D-85A1-01447E1159BB}"/>
              </a:ext>
            </a:extLst>
          </p:cNvPr>
          <p:cNvSpPr>
            <a:spLocks noGrp="1"/>
          </p:cNvSpPr>
          <p:nvPr>
            <p:ph type="ftr" sz="quarter" idx="10"/>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8203D7C-1F2E-4C46-9A52-BF7B9BEAAD13}"/>
              </a:ext>
            </a:extLst>
          </p:cNvPr>
          <p:cNvSpPr>
            <a:spLocks noGrp="1"/>
          </p:cNvSpPr>
          <p:nvPr>
            <p:ph type="sldNum" sz="quarter" idx="11"/>
          </p:nvPr>
        </p:nvSpPr>
        <p:spPr/>
        <p:txBody>
          <a:bodyPr vert="horz" lIns="91440" tIns="45720" rIns="91440" bIns="45720" rtlCol="0" anchor="ctr"/>
          <a:lstStyle>
            <a:lvl1pPr>
              <a:defRPr lang="en-US" smtClean="0"/>
            </a:lvl1pPr>
          </a:lstStyle>
          <a:p>
            <a:fld id="{7D849402-4170-CE4A-A196-BDEB35909225}" type="slidenum">
              <a:rPr lang="en-US" smtClean="0"/>
              <a:pPr/>
              <a:t>‹#›</a:t>
            </a:fld>
            <a:endParaRPr lang="en-US"/>
          </a:p>
        </p:txBody>
      </p:sp>
      <p:sp>
        <p:nvSpPr>
          <p:cNvPr id="5" name="Title 1">
            <a:extLst>
              <a:ext uri="{FF2B5EF4-FFF2-40B4-BE49-F238E27FC236}">
                <a16:creationId xmlns:a16="http://schemas.microsoft.com/office/drawing/2014/main" id="{21146534-1B60-45E4-B4C8-F9998DDBDEC7}"/>
              </a:ext>
            </a:extLst>
          </p:cNvPr>
          <p:cNvSpPr>
            <a:spLocks noGrp="1"/>
          </p:cNvSpPr>
          <p:nvPr>
            <p:ph type="title"/>
          </p:nvPr>
        </p:nvSpPr>
        <p:spPr>
          <a:xfrm>
            <a:off x="114300" y="360161"/>
            <a:ext cx="8922544" cy="336463"/>
          </a:xfrm>
        </p:spPr>
        <p:txBody>
          <a:bodyPr>
            <a:noAutofit/>
          </a:bodyPr>
          <a:lstStyle>
            <a:lvl1pPr algn="l">
              <a:defRPr sz="2700">
                <a:solidFill>
                  <a:srgbClr val="4C4E56"/>
                </a:solidFill>
                <a:latin typeface="Museo Sans 700"/>
                <a:cs typeface="Arial"/>
              </a:defRPr>
            </a:lvl1pPr>
          </a:lstStyle>
          <a:p>
            <a:r>
              <a:rPr lang="en-US"/>
              <a:t>Click to edit Master title style</a:t>
            </a:r>
          </a:p>
        </p:txBody>
      </p:sp>
      <p:sp>
        <p:nvSpPr>
          <p:cNvPr id="6" name="Text Placeholder 2">
            <a:extLst>
              <a:ext uri="{FF2B5EF4-FFF2-40B4-BE49-F238E27FC236}">
                <a16:creationId xmlns:a16="http://schemas.microsoft.com/office/drawing/2014/main" id="{5EC4AC14-6695-4173-9B9F-341BC072DBAA}"/>
              </a:ext>
            </a:extLst>
          </p:cNvPr>
          <p:cNvSpPr>
            <a:spLocks noGrp="1"/>
          </p:cNvSpPr>
          <p:nvPr>
            <p:ph idx="1"/>
          </p:nvPr>
        </p:nvSpPr>
        <p:spPr>
          <a:xfrm>
            <a:off x="114302" y="1200154"/>
            <a:ext cx="8915401" cy="3394472"/>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526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4" name="Right Triangle 16">
            <a:extLst>
              <a:ext uri="{FF2B5EF4-FFF2-40B4-BE49-F238E27FC236}">
                <a16:creationId xmlns:a16="http://schemas.microsoft.com/office/drawing/2014/main" id="{16175595-6F32-4679-9148-23D7D5797E30}"/>
              </a:ext>
            </a:extLst>
          </p:cNvPr>
          <p:cNvSpPr/>
          <p:nvPr userDrawn="1"/>
        </p:nvSpPr>
        <p:spPr>
          <a:xfrm rot="10800000">
            <a:off x="5970895" y="438598"/>
            <a:ext cx="3173105" cy="4704902"/>
          </a:xfrm>
          <a:custGeom>
            <a:avLst/>
            <a:gdLst>
              <a:gd name="connsiteX0" fmla="*/ 0 w 10104790"/>
              <a:gd name="connsiteY0" fmla="*/ 10213678 h 10213678"/>
              <a:gd name="connsiteX1" fmla="*/ 0 w 10104790"/>
              <a:gd name="connsiteY1" fmla="*/ 0 h 10213678"/>
              <a:gd name="connsiteX2" fmla="*/ 10104790 w 10104790"/>
              <a:gd name="connsiteY2" fmla="*/ 10213678 h 10213678"/>
              <a:gd name="connsiteX3" fmla="*/ 0 w 10104790"/>
              <a:gd name="connsiteY3" fmla="*/ 10213678 h 10213678"/>
              <a:gd name="connsiteX0" fmla="*/ 0 w 10104790"/>
              <a:gd name="connsiteY0" fmla="*/ 10213678 h 10213678"/>
              <a:gd name="connsiteX1" fmla="*/ 0 w 10104790"/>
              <a:gd name="connsiteY1" fmla="*/ 0 h 10213678"/>
              <a:gd name="connsiteX2" fmla="*/ 6892119 w 10104790"/>
              <a:gd name="connsiteY2" fmla="*/ 6951862 h 10213678"/>
              <a:gd name="connsiteX3" fmla="*/ 10104790 w 10104790"/>
              <a:gd name="connsiteY3" fmla="*/ 10213678 h 10213678"/>
              <a:gd name="connsiteX4" fmla="*/ 0 w 10104790"/>
              <a:gd name="connsiteY4" fmla="*/ 10213678 h 10213678"/>
              <a:gd name="connsiteX0" fmla="*/ 0 w 6897566"/>
              <a:gd name="connsiteY0" fmla="*/ 10213678 h 10227326"/>
              <a:gd name="connsiteX1" fmla="*/ 0 w 6897566"/>
              <a:gd name="connsiteY1" fmla="*/ 0 h 10227326"/>
              <a:gd name="connsiteX2" fmla="*/ 6892119 w 6897566"/>
              <a:gd name="connsiteY2" fmla="*/ 6951862 h 10227326"/>
              <a:gd name="connsiteX3" fmla="*/ 6897566 w 6897566"/>
              <a:gd name="connsiteY3" fmla="*/ 10227326 h 10227326"/>
              <a:gd name="connsiteX4" fmla="*/ 0 w 6897566"/>
              <a:gd name="connsiteY4" fmla="*/ 10213678 h 10227326"/>
              <a:gd name="connsiteX0" fmla="*/ 0 w 6897566"/>
              <a:gd name="connsiteY0" fmla="*/ 10213678 h 10227326"/>
              <a:gd name="connsiteX1" fmla="*/ 0 w 6897566"/>
              <a:gd name="connsiteY1" fmla="*/ 0 h 10227326"/>
              <a:gd name="connsiteX2" fmla="*/ 6803118 w 6897566"/>
              <a:gd name="connsiteY2" fmla="*/ 9644138 h 10227326"/>
              <a:gd name="connsiteX3" fmla="*/ 6897566 w 6897566"/>
              <a:gd name="connsiteY3" fmla="*/ 10227326 h 10227326"/>
              <a:gd name="connsiteX4" fmla="*/ 0 w 6897566"/>
              <a:gd name="connsiteY4" fmla="*/ 10213678 h 1022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7566" h="10227326">
                <a:moveTo>
                  <a:pt x="0" y="10213678"/>
                </a:moveTo>
                <a:lnTo>
                  <a:pt x="0" y="0"/>
                </a:lnTo>
                <a:lnTo>
                  <a:pt x="6803118" y="9644138"/>
                </a:lnTo>
                <a:cubicBezTo>
                  <a:pt x="6804934" y="10735959"/>
                  <a:pt x="6895750" y="9135505"/>
                  <a:pt x="6897566" y="10227326"/>
                </a:cubicBezTo>
                <a:lnTo>
                  <a:pt x="0" y="10213678"/>
                </a:lnTo>
                <a:close/>
              </a:path>
            </a:pathLst>
          </a:custGeom>
          <a:solidFill>
            <a:srgbClr val="67C8EF"/>
          </a:soli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a:p>
        </p:txBody>
      </p:sp>
      <p:sp>
        <p:nvSpPr>
          <p:cNvPr id="8" name="Rectangle 7">
            <a:extLst>
              <a:ext uri="{FF2B5EF4-FFF2-40B4-BE49-F238E27FC236}">
                <a16:creationId xmlns:a16="http://schemas.microsoft.com/office/drawing/2014/main" id="{B4E1C012-5D47-4008-9BBC-844D398CD5BC}"/>
              </a:ext>
            </a:extLst>
          </p:cNvPr>
          <p:cNvSpPr/>
          <p:nvPr userDrawn="1"/>
        </p:nvSpPr>
        <p:spPr>
          <a:xfrm rot="5400000" flipH="1">
            <a:off x="4196600" y="-4196602"/>
            <a:ext cx="750798" cy="9144000"/>
          </a:xfrm>
          <a:prstGeom prst="rect">
            <a:avLst/>
          </a:prstGeom>
          <a:solidFill>
            <a:srgbClr val="0063A3"/>
          </a:soli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2">
            <a:extLst>
              <a:ext uri="{FF2B5EF4-FFF2-40B4-BE49-F238E27FC236}">
                <a16:creationId xmlns:a16="http://schemas.microsoft.com/office/drawing/2014/main" id="{46EE202B-DB57-4F6E-A543-164BC894C2FF}"/>
              </a:ext>
            </a:extLst>
          </p:cNvPr>
          <p:cNvSpPr>
            <a:spLocks noGrp="1"/>
          </p:cNvSpPr>
          <p:nvPr>
            <p:ph idx="1"/>
          </p:nvPr>
        </p:nvSpPr>
        <p:spPr>
          <a:xfrm>
            <a:off x="249925" y="970022"/>
            <a:ext cx="7886700" cy="3263504"/>
          </a:xfrm>
        </p:spPr>
        <p:txBody>
          <a:bodyPr/>
          <a:lstStyle>
            <a:lvl1pPr>
              <a:defRPr>
                <a:solidFill>
                  <a:srgbClr val="0063A3"/>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accent1">
                    <a:lumMod val="50000"/>
                  </a:schemeClr>
                </a:solidFill>
                <a:latin typeface="Franklin Gothic Book" panose="020B0503020102020204" pitchFamily="34" charset="0"/>
              </a:defRPr>
            </a:lvl3pPr>
            <a:lvl4pPr>
              <a:defRPr>
                <a:solidFill>
                  <a:schemeClr val="bg1">
                    <a:lumMod val="50000"/>
                  </a:schemeClr>
                </a:solidFill>
                <a:latin typeface="Franklin Gothic Book" panose="020B0503020102020204" pitchFamily="34" charset="0"/>
              </a:defRPr>
            </a:lvl4pPr>
            <a:lvl5pPr>
              <a:defRPr>
                <a:solidFill>
                  <a:schemeClr val="bg1">
                    <a:lumMod val="50000"/>
                  </a:schemeClr>
                </a:solidFill>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Isosceles Triangle 15">
            <a:extLst>
              <a:ext uri="{FF2B5EF4-FFF2-40B4-BE49-F238E27FC236}">
                <a16:creationId xmlns:a16="http://schemas.microsoft.com/office/drawing/2014/main" id="{43D32D3E-5213-4F51-B663-B9F7E9839919}"/>
              </a:ext>
            </a:extLst>
          </p:cNvPr>
          <p:cNvSpPr/>
          <p:nvPr userDrawn="1"/>
        </p:nvSpPr>
        <p:spPr>
          <a:xfrm>
            <a:off x="6110783" y="2169994"/>
            <a:ext cx="2978627" cy="2973506"/>
          </a:xfrm>
          <a:prstGeom prst="triangle">
            <a:avLst>
              <a:gd name="adj" fmla="val 296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CAAC0391-F8B5-456B-BBA5-B62E5088D416}"/>
              </a:ext>
            </a:extLst>
          </p:cNvPr>
          <p:cNvSpPr>
            <a:spLocks noGrp="1"/>
          </p:cNvSpPr>
          <p:nvPr>
            <p:ph type="title" hasCustomPrompt="1"/>
          </p:nvPr>
        </p:nvSpPr>
        <p:spPr>
          <a:xfrm>
            <a:off x="178274" y="1"/>
            <a:ext cx="7886700" cy="726743"/>
          </a:xfrm>
        </p:spPr>
        <p:txBody>
          <a:bodyPr/>
          <a:lstStyle>
            <a:lvl1pPr>
              <a:defRPr>
                <a:solidFill>
                  <a:schemeClr val="bg1"/>
                </a:solidFill>
                <a:latin typeface="Franklin Gothic Medium" panose="020B0603020102020204" pitchFamily="34" charset="0"/>
              </a:defRPr>
            </a:lvl1pPr>
          </a:lstStyle>
          <a:p>
            <a:r>
              <a:rPr lang="en-US"/>
              <a:t>Title</a:t>
            </a:r>
          </a:p>
        </p:txBody>
      </p:sp>
    </p:spTree>
    <p:extLst>
      <p:ext uri="{BB962C8B-B14F-4D97-AF65-F5344CB8AC3E}">
        <p14:creationId xmlns:p14="http://schemas.microsoft.com/office/powerpoint/2010/main" val="71917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F62F5-D6D9-47E2-A373-AA98E55E1355}"/>
              </a:ext>
            </a:extLst>
          </p:cNvPr>
          <p:cNvPicPr>
            <a:picLocks noChangeAspect="1"/>
          </p:cNvPicPr>
          <p:nvPr userDrawn="1"/>
        </p:nvPicPr>
        <p:blipFill rotWithShape="1">
          <a:blip r:embed="rId2">
            <a:clrChange>
              <a:clrFrom>
                <a:srgbClr val="E6E6E6"/>
              </a:clrFrom>
              <a:clrTo>
                <a:srgbClr val="E6E6E6">
                  <a:alpha val="0"/>
                </a:srgbClr>
              </a:clrTo>
            </a:clrChange>
            <a:extLst>
              <a:ext uri="{28A0092B-C50C-407E-A947-70E740481C1C}">
                <a14:useLocalDpi xmlns:a14="http://schemas.microsoft.com/office/drawing/2010/main"/>
              </a:ext>
            </a:extLst>
          </a:blip>
          <a:srcRect/>
          <a:stretch/>
        </p:blipFill>
        <p:spPr>
          <a:xfrm>
            <a:off x="2" y="1099637"/>
            <a:ext cx="7115175" cy="2352675"/>
          </a:xfrm>
          <a:prstGeom prst="rect">
            <a:avLst/>
          </a:prstGeom>
        </p:spPr>
      </p:pic>
      <p:sp>
        <p:nvSpPr>
          <p:cNvPr id="4" name="Footer Placeholder 3"/>
          <p:cNvSpPr>
            <a:spLocks noGrp="1"/>
          </p:cNvSpPr>
          <p:nvPr>
            <p:ph type="ftr" sz="quarter" idx="11"/>
          </p:nvPr>
        </p:nvSpPr>
        <p:spPr>
          <a:xfrm>
            <a:off x="3124200" y="4767267"/>
            <a:ext cx="2895600" cy="273844"/>
          </a:xfrm>
        </p:spPr>
        <p:txBody>
          <a:bodyPr/>
          <a:lstStyle>
            <a:lvl1pPr>
              <a:defRPr>
                <a:latin typeface="Arial"/>
                <a:cs typeface="Aria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718399" y="4767267"/>
            <a:ext cx="2133600" cy="273844"/>
          </a:xfrm>
        </p:spPr>
        <p:txBody>
          <a:bodyPr vert="horz" lIns="91440" tIns="45720" rIns="91440" bIns="45720" rtlCol="0" anchor="ctr"/>
          <a:lstStyle>
            <a:lvl1pPr>
              <a:defRPr lang="en-US" smtClean="0"/>
            </a:lvl1pPr>
          </a:lstStyle>
          <a:p>
            <a:fld id="{7D849402-4170-CE4A-A196-BDEB35909225}" type="slidenum">
              <a:rPr lang="en-US" smtClean="0"/>
              <a:pPr/>
              <a:t>‹#›</a:t>
            </a:fld>
            <a:endParaRPr lang="en-US"/>
          </a:p>
        </p:txBody>
      </p:sp>
      <p:sp>
        <p:nvSpPr>
          <p:cNvPr id="8" name="Title 1">
            <a:extLst>
              <a:ext uri="{FF2B5EF4-FFF2-40B4-BE49-F238E27FC236}">
                <a16:creationId xmlns:a16="http://schemas.microsoft.com/office/drawing/2014/main" id="{16217D51-B92A-4E46-B9DF-2047A1DBF612}"/>
              </a:ext>
            </a:extLst>
          </p:cNvPr>
          <p:cNvSpPr>
            <a:spLocks noGrp="1"/>
          </p:cNvSpPr>
          <p:nvPr>
            <p:ph type="title" hasCustomPrompt="1"/>
          </p:nvPr>
        </p:nvSpPr>
        <p:spPr>
          <a:xfrm>
            <a:off x="0" y="1099637"/>
            <a:ext cx="6019800" cy="2229351"/>
          </a:xfrm>
        </p:spPr>
        <p:txBody>
          <a:bodyPr>
            <a:noAutofit/>
          </a:bodyPr>
          <a:lstStyle>
            <a:lvl1pPr algn="l">
              <a:defRPr sz="3600">
                <a:solidFill>
                  <a:schemeClr val="bg1"/>
                </a:solidFill>
                <a:latin typeface="Museo Sans 700"/>
                <a:cs typeface="Arial"/>
              </a:defRPr>
            </a:lvl1pPr>
          </a:lstStyle>
          <a:p>
            <a:r>
              <a:rPr lang="en-US"/>
              <a:t>Section Title</a:t>
            </a:r>
          </a:p>
        </p:txBody>
      </p:sp>
    </p:spTree>
    <p:extLst>
      <p:ext uri="{BB962C8B-B14F-4D97-AF65-F5344CB8AC3E}">
        <p14:creationId xmlns:p14="http://schemas.microsoft.com/office/powerpoint/2010/main" val="2532999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4848" y="187589"/>
            <a:ext cx="5770309" cy="468720"/>
          </a:xfrm>
          <a:prstGeom prst="rect">
            <a:avLst/>
          </a:prstGeom>
        </p:spPr>
        <p:txBody>
          <a:bodyPr wrap="square" lIns="0" tIns="0" rIns="0" bIns="0">
            <a:spAutoFit/>
          </a:bodyPr>
          <a:lstStyle>
            <a:lvl1pPr>
              <a:defRPr sz="3002"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96" b="1" i="0">
                <a:solidFill>
                  <a:srgbClr val="4E4D52"/>
                </a:solidFill>
                <a:latin typeface="Arial"/>
                <a:cs typeface="Arial"/>
              </a:defRPr>
            </a:lvl1pPr>
          </a:lstStyle>
          <a:p>
            <a:pPr marL="5776">
              <a:lnSpc>
                <a:spcPts val="932"/>
              </a:lnSpc>
            </a:pPr>
            <a:r>
              <a:t>CURRENT</a:t>
            </a:r>
            <a:r>
              <a:rPr spc="7"/>
              <a:t> </a:t>
            </a:r>
            <a:r>
              <a:t>as</a:t>
            </a:r>
            <a:r>
              <a:rPr spc="7"/>
              <a:t> </a:t>
            </a:r>
            <a:r>
              <a:t>of</a:t>
            </a:r>
            <a:r>
              <a:rPr spc="7"/>
              <a:t> </a:t>
            </a:r>
            <a:r>
              <a:t>1/14/2025</a:t>
            </a:r>
            <a:r>
              <a:rPr spc="5"/>
              <a:t> </a:t>
            </a:r>
            <a:r>
              <a:t>–</a:t>
            </a:r>
            <a:r>
              <a:rPr spc="7"/>
              <a:t> </a:t>
            </a:r>
            <a:r>
              <a:t>FOR</a:t>
            </a:r>
            <a:r>
              <a:rPr spc="7"/>
              <a:t> </a:t>
            </a:r>
            <a:r>
              <a:t>DISCUSSION</a:t>
            </a:r>
            <a:r>
              <a:rPr spc="5"/>
              <a:t> </a:t>
            </a:r>
            <a:r>
              <a:rPr spc="-9"/>
              <a:t>ONLY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4/6/2026</a:t>
            </a:fld>
            <a:endParaRPr lang="en-US"/>
          </a:p>
        </p:txBody>
      </p:sp>
      <p:sp>
        <p:nvSpPr>
          <p:cNvPr id="6" name="Holder 6"/>
          <p:cNvSpPr>
            <a:spLocks noGrp="1"/>
          </p:cNvSpPr>
          <p:nvPr>
            <p:ph type="sldNum" sz="quarter" idx="7"/>
          </p:nvPr>
        </p:nvSpPr>
        <p:spPr/>
        <p:txBody>
          <a:bodyPr lIns="0" tIns="0" rIns="0" bIns="0"/>
          <a:lstStyle>
            <a:lvl1pPr>
              <a:defRPr sz="1114" b="0" i="0">
                <a:solidFill>
                  <a:srgbClr val="231F20"/>
                </a:solidFill>
                <a:latin typeface="Arial"/>
                <a:cs typeface="Arial"/>
              </a:defRPr>
            </a:lvl1pPr>
          </a:lstStyle>
          <a:p>
            <a:pPr marL="17328">
              <a:lnSpc>
                <a:spcPts val="1287"/>
              </a:lnSpc>
            </a:pPr>
            <a:fld id="{81D60167-4931-47E6-BA6A-407CBD079E47}" type="slidenum">
              <a:rPr spc="-23" dirty="0"/>
              <a:pPr marL="17328">
                <a:lnSpc>
                  <a:spcPts val="1287"/>
                </a:lnSpc>
              </a:pPr>
              <a:t>‹#›</a:t>
            </a:fld>
            <a:endParaRPr spc="-23"/>
          </a:p>
        </p:txBody>
      </p:sp>
    </p:spTree>
    <p:extLst>
      <p:ext uri="{BB962C8B-B14F-4D97-AF65-F5344CB8AC3E}">
        <p14:creationId xmlns:p14="http://schemas.microsoft.com/office/powerpoint/2010/main" val="303732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2FA7-7E42-4FCB-AF8B-1F7E7CFBB918}"/>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A92CC-993B-4E23-97D4-A667F63DF4F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EED5A-A618-44F1-B671-C5B13BB560A2}"/>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5" name="Footer Placeholder 4">
            <a:extLst>
              <a:ext uri="{FF2B5EF4-FFF2-40B4-BE49-F238E27FC236}">
                <a16:creationId xmlns:a16="http://schemas.microsoft.com/office/drawing/2014/main" id="{97833AB3-ACB2-4D65-A8C0-94203FD28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64A36-E6E0-4EC2-BC03-3C29E5FE398C}"/>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8747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13E9-0273-439E-AE00-EAD0D8C80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BBB83-C29E-4443-98E2-A7ACAD5EF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83395-C189-4F96-B6FB-0B42064A2E52}"/>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5" name="Footer Placeholder 4">
            <a:extLst>
              <a:ext uri="{FF2B5EF4-FFF2-40B4-BE49-F238E27FC236}">
                <a16:creationId xmlns:a16="http://schemas.microsoft.com/office/drawing/2014/main" id="{37F03103-190F-4175-958C-AFD6A2A9B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5838A-B48F-4BEA-9C06-B5C509B20E0C}"/>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273015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AE35D4-8C96-4A84-BA64-45FDEF703E19}"/>
              </a:ext>
            </a:extLst>
          </p:cNvPr>
          <p:cNvGrpSpPr/>
          <p:nvPr userDrawn="1"/>
        </p:nvGrpSpPr>
        <p:grpSpPr>
          <a:xfrm>
            <a:off x="-8545" y="-3228"/>
            <a:ext cx="9152546" cy="5146728"/>
            <a:chOff x="-8546" y="-3228"/>
            <a:chExt cx="9152546" cy="5146728"/>
          </a:xfrm>
        </p:grpSpPr>
        <p:pic>
          <p:nvPicPr>
            <p:cNvPr id="5" name="Picture 4">
              <a:extLst>
                <a:ext uri="{FF2B5EF4-FFF2-40B4-BE49-F238E27FC236}">
                  <a16:creationId xmlns:a16="http://schemas.microsoft.com/office/drawing/2014/main" id="{F4CF473D-512C-462C-A330-7D4865042939}"/>
                </a:ext>
              </a:extLst>
            </p:cNvPr>
            <p:cNvPicPr>
              <a:picLocks noChangeAspect="1"/>
            </p:cNvPicPr>
            <p:nvPr userDrawn="1"/>
          </p:nvPicPr>
          <p:blipFill>
            <a:blip r:embed="rId2"/>
            <a:stretch>
              <a:fillRect/>
            </a:stretch>
          </p:blipFill>
          <p:spPr>
            <a:xfrm>
              <a:off x="2708" y="-3228"/>
              <a:ext cx="9141292" cy="5146728"/>
            </a:xfrm>
            <a:prstGeom prst="rect">
              <a:avLst/>
            </a:prstGeom>
          </p:spPr>
        </p:pic>
        <p:sp>
          <p:nvSpPr>
            <p:cNvPr id="7" name="Freeform: Shape 6">
              <a:extLst>
                <a:ext uri="{FF2B5EF4-FFF2-40B4-BE49-F238E27FC236}">
                  <a16:creationId xmlns:a16="http://schemas.microsoft.com/office/drawing/2014/main" id="{DE4B90B6-77EC-4148-BFAF-048AD89BC523}"/>
                </a:ext>
              </a:extLst>
            </p:cNvPr>
            <p:cNvSpPr/>
            <p:nvPr userDrawn="1"/>
          </p:nvSpPr>
          <p:spPr>
            <a:xfrm>
              <a:off x="-8546" y="333286"/>
              <a:ext cx="3862699" cy="3691783"/>
            </a:xfrm>
            <a:custGeom>
              <a:avLst/>
              <a:gdLst>
                <a:gd name="connsiteX0" fmla="*/ 0 w 3862699"/>
                <a:gd name="connsiteY0" fmla="*/ 0 h 3691783"/>
                <a:gd name="connsiteX1" fmla="*/ 1068225 w 3862699"/>
                <a:gd name="connsiteY1" fmla="*/ 8546 h 3691783"/>
                <a:gd name="connsiteX2" fmla="*/ 1247686 w 3862699"/>
                <a:gd name="connsiteY2" fmla="*/ 68366 h 3691783"/>
                <a:gd name="connsiteX3" fmla="*/ 1538243 w 3862699"/>
                <a:gd name="connsiteY3" fmla="*/ 145278 h 3691783"/>
                <a:gd name="connsiteX4" fmla="*/ 1692067 w 3862699"/>
                <a:gd name="connsiteY4" fmla="*/ 358923 h 3691783"/>
                <a:gd name="connsiteX5" fmla="*/ 3785787 w 3862699"/>
                <a:gd name="connsiteY5" fmla="*/ 3255948 h 3691783"/>
                <a:gd name="connsiteX6" fmla="*/ 3862699 w 3862699"/>
                <a:gd name="connsiteY6" fmla="*/ 3572142 h 3691783"/>
                <a:gd name="connsiteX7" fmla="*/ 3623417 w 3862699"/>
                <a:gd name="connsiteY7" fmla="*/ 3683237 h 3691783"/>
                <a:gd name="connsiteX8" fmla="*/ 8546 w 3862699"/>
                <a:gd name="connsiteY8" fmla="*/ 3691783 h 3691783"/>
                <a:gd name="connsiteX9" fmla="*/ 0 w 3862699"/>
                <a:gd name="connsiteY9" fmla="*/ 0 h 369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2699" h="3691783">
                  <a:moveTo>
                    <a:pt x="0" y="0"/>
                  </a:moveTo>
                  <a:lnTo>
                    <a:pt x="1068225" y="8546"/>
                  </a:lnTo>
                  <a:lnTo>
                    <a:pt x="1247686" y="68366"/>
                  </a:lnTo>
                  <a:lnTo>
                    <a:pt x="1538243" y="145278"/>
                  </a:lnTo>
                  <a:lnTo>
                    <a:pt x="1692067" y="358923"/>
                  </a:lnTo>
                  <a:lnTo>
                    <a:pt x="3785787" y="3255948"/>
                  </a:lnTo>
                  <a:lnTo>
                    <a:pt x="3862699" y="3572142"/>
                  </a:lnTo>
                  <a:lnTo>
                    <a:pt x="3623417" y="3683237"/>
                  </a:lnTo>
                  <a:lnTo>
                    <a:pt x="8546" y="3691783"/>
                  </a:lnTo>
                  <a:cubicBezTo>
                    <a:pt x="5697" y="2449794"/>
                    <a:pt x="2849" y="1207806"/>
                    <a:pt x="0" y="0"/>
                  </a:cubicBezTo>
                  <a:close/>
                </a:path>
              </a:pathLst>
            </a:custGeom>
            <a:solidFill>
              <a:srgbClr val="3DB4E5"/>
            </a:solidFill>
            <a:ln>
              <a:solidFill>
                <a:srgbClr val="3DB4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42"/>
            </a:p>
          </p:txBody>
        </p:sp>
      </p:grpSp>
      <p:sp>
        <p:nvSpPr>
          <p:cNvPr id="2" name="Title 1"/>
          <p:cNvSpPr>
            <a:spLocks noGrp="1"/>
          </p:cNvSpPr>
          <p:nvPr>
            <p:ph type="title" hasCustomPrompt="1"/>
          </p:nvPr>
        </p:nvSpPr>
        <p:spPr>
          <a:xfrm>
            <a:off x="914400" y="1274878"/>
            <a:ext cx="8129587" cy="473891"/>
          </a:xfrm>
        </p:spPr>
        <p:txBody>
          <a:bodyPr>
            <a:no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Presentation Title</a:t>
            </a:r>
          </a:p>
        </p:txBody>
      </p:sp>
      <p:sp>
        <p:nvSpPr>
          <p:cNvPr id="3" name="Text Placeholder 2"/>
          <p:cNvSpPr>
            <a:spLocks noGrp="1"/>
          </p:cNvSpPr>
          <p:nvPr>
            <p:ph type="body" idx="1" hasCustomPrompt="1"/>
          </p:nvPr>
        </p:nvSpPr>
        <p:spPr>
          <a:xfrm>
            <a:off x="940038" y="1826615"/>
            <a:ext cx="8103949" cy="319823"/>
          </a:xfrm>
        </p:spPr>
        <p:txBody>
          <a:bodyPr anchor="b">
            <a:noAutofit/>
          </a:bodyPr>
          <a:lstStyle>
            <a:lvl1pPr marL="0" indent="0">
              <a:buNone/>
              <a:defRPr sz="1800" b="1">
                <a:solidFill>
                  <a:schemeClr val="bg1"/>
                </a:solidFill>
                <a:latin typeface="Arial" panose="020B0604020202020204" pitchFamily="34" charset="0"/>
                <a:cs typeface="Arial" panose="020B0604020202020204" pitchFamily="34" charset="0"/>
              </a:defRPr>
            </a:lvl1pPr>
            <a:lvl2pPr marL="415629" indent="0">
              <a:buNone/>
              <a:defRPr sz="1818" b="1"/>
            </a:lvl2pPr>
            <a:lvl3pPr marL="831258" indent="0">
              <a:buNone/>
              <a:defRPr sz="1636" b="1"/>
            </a:lvl3pPr>
            <a:lvl4pPr marL="1246887" indent="0">
              <a:buNone/>
              <a:defRPr sz="1454" b="1"/>
            </a:lvl4pPr>
            <a:lvl5pPr marL="1662516" indent="0">
              <a:buNone/>
              <a:defRPr sz="1454" b="1"/>
            </a:lvl5pPr>
            <a:lvl6pPr marL="2078146" indent="0">
              <a:buNone/>
              <a:defRPr sz="1454" b="1"/>
            </a:lvl6pPr>
            <a:lvl7pPr marL="2493775" indent="0">
              <a:buNone/>
              <a:defRPr sz="1454" b="1"/>
            </a:lvl7pPr>
            <a:lvl8pPr marL="2909404" indent="0">
              <a:buNone/>
              <a:defRPr sz="1454" b="1"/>
            </a:lvl8pPr>
            <a:lvl9pPr marL="3325033" indent="0">
              <a:buNone/>
              <a:defRPr sz="1454" b="1"/>
            </a:lvl9pPr>
          </a:lstStyle>
          <a:p>
            <a:pPr lvl="0"/>
            <a:r>
              <a:rPr lang="en-US"/>
              <a:t>Presentation Sub-title</a:t>
            </a:r>
          </a:p>
        </p:txBody>
      </p:sp>
      <p:sp>
        <p:nvSpPr>
          <p:cNvPr id="4" name="Content Placeholder 3"/>
          <p:cNvSpPr>
            <a:spLocks noGrp="1"/>
          </p:cNvSpPr>
          <p:nvPr>
            <p:ph sz="half" idx="2" hasCustomPrompt="1"/>
          </p:nvPr>
        </p:nvSpPr>
        <p:spPr>
          <a:xfrm>
            <a:off x="914400" y="2466185"/>
            <a:ext cx="4040189" cy="310820"/>
          </a:xfrm>
        </p:spPr>
        <p:txBody>
          <a:bodyPr>
            <a:normAutofit/>
          </a:bodyPr>
          <a:lstStyle>
            <a:lvl1pPr marL="0" indent="0">
              <a:buNone/>
              <a:defRPr sz="1500">
                <a:solidFill>
                  <a:schemeClr val="bg1"/>
                </a:solidFill>
                <a:latin typeface="Arial" panose="020B0604020202020204" pitchFamily="34" charset="0"/>
                <a:cs typeface="Arial" panose="020B0604020202020204" pitchFamily="34" charset="0"/>
              </a:defRPr>
            </a:lvl1pPr>
            <a:lvl2pPr>
              <a:defRPr sz="1818"/>
            </a:lvl2pPr>
            <a:lvl3pPr>
              <a:defRPr sz="1636"/>
            </a:lvl3pPr>
            <a:lvl4pPr>
              <a:defRPr sz="1454"/>
            </a:lvl4pPr>
            <a:lvl5pPr>
              <a:defRPr sz="1454"/>
            </a:lvl5pPr>
            <a:lvl6pPr>
              <a:defRPr sz="1454"/>
            </a:lvl6pPr>
            <a:lvl7pPr>
              <a:defRPr sz="1454"/>
            </a:lvl7pPr>
            <a:lvl8pPr>
              <a:defRPr sz="1454"/>
            </a:lvl8pPr>
            <a:lvl9pPr>
              <a:defRPr sz="1454"/>
            </a:lvl9pPr>
          </a:lstStyle>
          <a:p>
            <a:pPr lvl="0"/>
            <a:r>
              <a:rPr lang="en-US"/>
              <a:t>Date</a:t>
            </a:r>
          </a:p>
        </p:txBody>
      </p:sp>
    </p:spTree>
    <p:extLst>
      <p:ext uri="{BB962C8B-B14F-4D97-AF65-F5344CB8AC3E}">
        <p14:creationId xmlns:p14="http://schemas.microsoft.com/office/powerpoint/2010/main" val="1541686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D533-F37F-49A6-A18C-3E643BBD7934}"/>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A0A51-6EE2-49C3-9970-E36892A680D2}"/>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D6EF95-BADA-4777-9C78-78B58490EA17}"/>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5" name="Footer Placeholder 4">
            <a:extLst>
              <a:ext uri="{FF2B5EF4-FFF2-40B4-BE49-F238E27FC236}">
                <a16:creationId xmlns:a16="http://schemas.microsoft.com/office/drawing/2014/main" id="{4A4C9C47-0934-4DEF-846A-75C8175C0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97C19-15AC-4A23-B574-983B8EDD2226}"/>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939079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97D8-8CD0-4BDC-B72E-D12050D5B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3BF69-9A09-4712-9215-54CCFE729E64}"/>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065B6-EA38-44AA-AAD7-1E94FA5A2DA6}"/>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74AB94-7785-4E2D-9D3F-3CD6D88BCA95}"/>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6" name="Footer Placeholder 5">
            <a:extLst>
              <a:ext uri="{FF2B5EF4-FFF2-40B4-BE49-F238E27FC236}">
                <a16:creationId xmlns:a16="http://schemas.microsoft.com/office/drawing/2014/main" id="{A9C71C45-F35C-4072-A4C5-D2737822D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BAECF-8F75-43D8-B4CD-2998AF475CBD}"/>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186482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54AA-6C12-480F-9099-D24849210E4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A07BD6-C734-47B7-8B9D-F82140D7449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B9D646-EBE0-4BCE-88D9-AA2CEF921A16}"/>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C7CBA-B067-461F-B391-316297CD8A1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49BABD-1A79-49FB-A222-4222CDC9ECF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C777B2-55E6-4A34-9ABF-1E5D15B19811}"/>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8" name="Footer Placeholder 7">
            <a:extLst>
              <a:ext uri="{FF2B5EF4-FFF2-40B4-BE49-F238E27FC236}">
                <a16:creationId xmlns:a16="http://schemas.microsoft.com/office/drawing/2014/main" id="{C664D163-6787-4D1E-83DA-AAEF001815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31C440-1CAB-45FD-893C-31AB7E080EE9}"/>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2768022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7A12-C673-46F0-8314-E720F5620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B8DBC-7F8F-4345-8A65-DB4E621686E2}"/>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4" name="Footer Placeholder 3">
            <a:extLst>
              <a:ext uri="{FF2B5EF4-FFF2-40B4-BE49-F238E27FC236}">
                <a16:creationId xmlns:a16="http://schemas.microsoft.com/office/drawing/2014/main" id="{CBFC852F-D01D-40B8-B43A-5AE653535B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060CA0-271E-42FC-8A51-6E4EBF6A728D}"/>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1551610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FBC2E-C9FD-474C-99A5-AF987B952728}"/>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3" name="Footer Placeholder 2">
            <a:extLst>
              <a:ext uri="{FF2B5EF4-FFF2-40B4-BE49-F238E27FC236}">
                <a16:creationId xmlns:a16="http://schemas.microsoft.com/office/drawing/2014/main" id="{05E742F8-2272-44C3-A2B0-5EB443FC6A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027420-325A-49D3-9A82-235425FA6607}"/>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768397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8B2E-E491-4DFA-80A5-DB738CDEEA5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62DAA5-B629-4AF8-9D8A-68AC6FF8773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62BFC8-D1EF-4C97-BC60-B97EEE560DC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C35F1-ABE8-4E29-BDBB-9A9AAF1A17F1}"/>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6" name="Footer Placeholder 5">
            <a:extLst>
              <a:ext uri="{FF2B5EF4-FFF2-40B4-BE49-F238E27FC236}">
                <a16:creationId xmlns:a16="http://schemas.microsoft.com/office/drawing/2014/main" id="{C8D8E914-182A-4DAF-98F0-C0C908D0A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8614B-AB30-4A15-B8D6-71F8D331A062}"/>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2602810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7AC1-22AD-404D-B460-980216E446F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1A5A3-12E6-4D4B-B966-E9C8A5339B8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612B54-A670-4993-9EDC-84E04F8F91E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8F48D-6DF2-4297-877C-59082D9B605D}"/>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6" name="Footer Placeholder 5">
            <a:extLst>
              <a:ext uri="{FF2B5EF4-FFF2-40B4-BE49-F238E27FC236}">
                <a16:creationId xmlns:a16="http://schemas.microsoft.com/office/drawing/2014/main" id="{18DDC0A0-C176-43AE-B0F0-3CA4D3BFC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6182B-0E8A-4D67-B7E8-788FA3B01422}"/>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75082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CF00-4CBC-48C4-A60D-125ABDFFC6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D5011D-E5D9-4E9F-BDB7-E1E348DCB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7F5A0-FA3A-4BD6-9D03-DCB5FD9B47F2}"/>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5" name="Footer Placeholder 4">
            <a:extLst>
              <a:ext uri="{FF2B5EF4-FFF2-40B4-BE49-F238E27FC236}">
                <a16:creationId xmlns:a16="http://schemas.microsoft.com/office/drawing/2014/main" id="{01F11328-E0FA-4ABD-A8E8-8442637B6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11B96-2FC5-4A43-9C00-FE9080DD7546}"/>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3957983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9C4BC-E62C-4518-886B-88D45DC47185}"/>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D709B-00B4-405B-9BD8-155448FAE80C}"/>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99D36-1B18-4297-A31B-8D0F76F639EF}"/>
              </a:ext>
            </a:extLst>
          </p:cNvPr>
          <p:cNvSpPr>
            <a:spLocks noGrp="1"/>
          </p:cNvSpPr>
          <p:nvPr>
            <p:ph type="dt" sz="half" idx="10"/>
          </p:nvPr>
        </p:nvSpPr>
        <p:spPr/>
        <p:txBody>
          <a:bodyPr/>
          <a:lstStyle/>
          <a:p>
            <a:fld id="{BCC7CB7C-AFCE-4E7C-8FB0-CEF4B4AC52C9}" type="datetimeFigureOut">
              <a:rPr lang="en-US" smtClean="0"/>
              <a:t>4/6/2026</a:t>
            </a:fld>
            <a:endParaRPr lang="en-US"/>
          </a:p>
        </p:txBody>
      </p:sp>
      <p:sp>
        <p:nvSpPr>
          <p:cNvPr id="5" name="Footer Placeholder 4">
            <a:extLst>
              <a:ext uri="{FF2B5EF4-FFF2-40B4-BE49-F238E27FC236}">
                <a16:creationId xmlns:a16="http://schemas.microsoft.com/office/drawing/2014/main" id="{5E61EAEF-C151-461A-AC31-EB9D0964D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401D2-066D-4706-A813-C7A6D0506008}"/>
              </a:ext>
            </a:extLst>
          </p:cNvPr>
          <p:cNvSpPr>
            <a:spLocks noGrp="1"/>
          </p:cNvSpPr>
          <p:nvPr>
            <p:ph type="sldNum" sz="quarter" idx="12"/>
          </p:nvPr>
        </p:nvSpPr>
        <p:spPr/>
        <p:txBody>
          <a:bodyPr/>
          <a:lstStyle/>
          <a:p>
            <a:fld id="{98B68EDE-13CF-425C-9C37-9834634E21EC}" type="slidenum">
              <a:rPr lang="en-US" smtClean="0"/>
              <a:t>‹#›</a:t>
            </a:fld>
            <a:endParaRPr lang="en-US"/>
          </a:p>
        </p:txBody>
      </p:sp>
    </p:spTree>
    <p:extLst>
      <p:ext uri="{BB962C8B-B14F-4D97-AF65-F5344CB8AC3E}">
        <p14:creationId xmlns:p14="http://schemas.microsoft.com/office/powerpoint/2010/main" val="303385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F62F5-D6D9-47E2-A373-AA98E55E1355}"/>
              </a:ext>
            </a:extLst>
          </p:cNvPr>
          <p:cNvPicPr>
            <a:picLocks noChangeAspect="1"/>
          </p:cNvPicPr>
          <p:nvPr userDrawn="1"/>
        </p:nvPicPr>
        <p:blipFill rotWithShape="1">
          <a:blip r:embed="rId2">
            <a:clrChange>
              <a:clrFrom>
                <a:srgbClr val="E6E6E6"/>
              </a:clrFrom>
              <a:clrTo>
                <a:srgbClr val="E6E6E6">
                  <a:alpha val="0"/>
                </a:srgbClr>
              </a:clrTo>
            </a:clrChange>
          </a:blip>
          <a:srcRect l="924"/>
          <a:stretch/>
        </p:blipFill>
        <p:spPr>
          <a:xfrm>
            <a:off x="1" y="1099637"/>
            <a:ext cx="7115176" cy="2352675"/>
          </a:xfrm>
          <a:prstGeom prst="rect">
            <a:avLst/>
          </a:prstGeom>
        </p:spPr>
      </p:pic>
      <p:sp>
        <p:nvSpPr>
          <p:cNvPr id="2" name="Title 1"/>
          <p:cNvSpPr>
            <a:spLocks noGrp="1"/>
          </p:cNvSpPr>
          <p:nvPr>
            <p:ph type="title" hasCustomPrompt="1"/>
          </p:nvPr>
        </p:nvSpPr>
        <p:spPr>
          <a:xfrm>
            <a:off x="226980" y="1099636"/>
            <a:ext cx="5434518" cy="2233709"/>
          </a:xfrm>
        </p:spPr>
        <p:txBody>
          <a:bodyPr>
            <a:noAutofit/>
          </a:bodyPr>
          <a:lstStyle>
            <a:lvl1pPr marL="0" indent="0" algn="l">
              <a:defRPr sz="3600" b="1">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7" name="Slide Number Placeholder 5">
            <a:extLst>
              <a:ext uri="{FF2B5EF4-FFF2-40B4-BE49-F238E27FC236}">
                <a16:creationId xmlns:a16="http://schemas.microsoft.com/office/drawing/2014/main" id="{139F15D7-03C1-4195-A45F-9CE6D2DA0DA4}"/>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375959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AFEB3FB-8E7E-4F71-A9E7-1F59FA3BA3BC}"/>
              </a:ext>
            </a:extLst>
          </p:cNvPr>
          <p:cNvSpPr>
            <a:spLocks noGrp="1"/>
          </p:cNvSpPr>
          <p:nvPr>
            <p:ph type="title"/>
          </p:nvPr>
        </p:nvSpPr>
        <p:spPr>
          <a:xfrm>
            <a:off x="228599" y="140490"/>
            <a:ext cx="7538293" cy="542883"/>
          </a:xfrm>
          <a:prstGeom prst="rect">
            <a:avLst/>
          </a:prstGeom>
        </p:spPr>
        <p:txBody>
          <a:bodyPr vert="horz" lIns="91440" tIns="45720" rIns="91440" bIns="45720" rtlCol="0" anchor="ctr">
            <a:noAutofit/>
          </a:bodyPr>
          <a:lstStyle/>
          <a:p>
            <a:r>
              <a:rPr lang="en-US"/>
              <a:t>Click to edit Master title style</a:t>
            </a:r>
          </a:p>
        </p:txBody>
      </p:sp>
      <p:sp>
        <p:nvSpPr>
          <p:cNvPr id="3" name="Content Placeholder 2"/>
          <p:cNvSpPr>
            <a:spLocks noGrp="1"/>
          </p:cNvSpPr>
          <p:nvPr>
            <p:ph idx="1"/>
          </p:nvPr>
        </p:nvSpPr>
        <p:spPr>
          <a:xfrm>
            <a:off x="228599" y="849550"/>
            <a:ext cx="4109494" cy="3767846"/>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1800">
                <a:solidFill>
                  <a:srgbClr val="4C4E56"/>
                </a:solidFill>
                <a:latin typeface="Arial" panose="020B0604020202020204" pitchFamily="34" charset="0"/>
                <a:cs typeface="Arial" panose="020B0604020202020204" pitchFamily="34" charset="0"/>
              </a:defRPr>
            </a:lvl2pPr>
            <a:lvl3pPr>
              <a:defRPr sz="1600">
                <a:solidFill>
                  <a:srgbClr val="4C4E56"/>
                </a:solidFill>
                <a:latin typeface="Arial" panose="020B0604020202020204" pitchFamily="34" charset="0"/>
                <a:cs typeface="Arial" panose="020B0604020202020204" pitchFamily="34" charset="0"/>
              </a:defRPr>
            </a:lvl3pPr>
            <a:lvl4pPr>
              <a:defRPr sz="1600">
                <a:solidFill>
                  <a:srgbClr val="4C4E56"/>
                </a:solidFill>
                <a:latin typeface="Arial" panose="020B0604020202020204" pitchFamily="34" charset="0"/>
                <a:cs typeface="Arial" panose="020B0604020202020204" pitchFamily="34" charset="0"/>
              </a:defRPr>
            </a:lvl4pPr>
            <a:lvl5pPr>
              <a:defRPr sz="1600">
                <a:solidFill>
                  <a:srgbClr val="4C4E5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hasCustomPrompt="1"/>
          </p:nvPr>
        </p:nvSpPr>
        <p:spPr>
          <a:xfrm>
            <a:off x="4572000" y="849550"/>
            <a:ext cx="4367046" cy="3767846"/>
          </a:xfrm>
        </p:spPr>
        <p:txBody>
          <a:bodyPr/>
          <a:lstStyle>
            <a:lvl1pPr marL="0" indent="0">
              <a:buNone/>
              <a:defRPr sz="1800" baseline="0">
                <a:latin typeface="Arial" panose="020B0604020202020204" pitchFamily="34" charset="0"/>
                <a:cs typeface="Arial" panose="020B0604020202020204" pitchFamily="34" charset="0"/>
              </a:defRPr>
            </a:lvl1pPr>
          </a:lstStyle>
          <a:p>
            <a:pPr lvl="0"/>
            <a:r>
              <a:rPr lang="en-US"/>
              <a:t>Add image here</a:t>
            </a:r>
          </a:p>
        </p:txBody>
      </p:sp>
      <p:sp>
        <p:nvSpPr>
          <p:cNvPr id="9" name="Slide Number Placeholder 5">
            <a:extLst>
              <a:ext uri="{FF2B5EF4-FFF2-40B4-BE49-F238E27FC236}">
                <a16:creationId xmlns:a16="http://schemas.microsoft.com/office/drawing/2014/main" id="{1B4F6D9D-5788-484D-8ABD-DAA082924773}"/>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257753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739" y="856035"/>
            <a:ext cx="4093726" cy="3761362"/>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1800">
                <a:solidFill>
                  <a:srgbClr val="4C4E56"/>
                </a:solidFill>
                <a:latin typeface="Arial" panose="020B0604020202020204" pitchFamily="34" charset="0"/>
                <a:cs typeface="Arial" panose="020B0604020202020204" pitchFamily="34" charset="0"/>
              </a:defRPr>
            </a:lvl2pPr>
            <a:lvl3pPr>
              <a:defRPr sz="1600">
                <a:solidFill>
                  <a:srgbClr val="4C4E56"/>
                </a:solidFill>
                <a:latin typeface="Arial" panose="020B0604020202020204" pitchFamily="34" charset="0"/>
                <a:cs typeface="Arial" panose="020B0604020202020204" pitchFamily="34" charset="0"/>
              </a:defRPr>
            </a:lvl3pPr>
            <a:lvl4pPr>
              <a:defRPr sz="1600">
                <a:solidFill>
                  <a:srgbClr val="4C4E56"/>
                </a:solidFill>
                <a:latin typeface="Arial" panose="020B0604020202020204" pitchFamily="34" charset="0"/>
                <a:cs typeface="Arial" panose="020B0604020202020204" pitchFamily="34" charset="0"/>
              </a:defRPr>
            </a:lvl4pPr>
            <a:lvl5pPr>
              <a:defRPr sz="1600">
                <a:solidFill>
                  <a:srgbClr val="4C4E5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hasCustomPrompt="1"/>
          </p:nvPr>
        </p:nvSpPr>
        <p:spPr>
          <a:xfrm>
            <a:off x="228599" y="856034"/>
            <a:ext cx="4330900" cy="3761362"/>
          </a:xfrm>
        </p:spPr>
        <p:txBody>
          <a:bodyPr/>
          <a:lstStyle>
            <a:lvl1pPr marL="0" indent="0">
              <a:buNone/>
              <a:defRPr sz="1800" baseline="0">
                <a:latin typeface="Arial" panose="020B0604020202020204" pitchFamily="34" charset="0"/>
                <a:cs typeface="Arial" panose="020B0604020202020204" pitchFamily="34" charset="0"/>
              </a:defRPr>
            </a:lvl1pPr>
          </a:lstStyle>
          <a:p>
            <a:pPr lvl="0"/>
            <a:r>
              <a:rPr lang="en-US"/>
              <a:t>Add image here</a:t>
            </a:r>
          </a:p>
        </p:txBody>
      </p:sp>
      <p:sp>
        <p:nvSpPr>
          <p:cNvPr id="9" name="Slide Number Placeholder 5">
            <a:extLst>
              <a:ext uri="{FF2B5EF4-FFF2-40B4-BE49-F238E27FC236}">
                <a16:creationId xmlns:a16="http://schemas.microsoft.com/office/drawing/2014/main" id="{1B4F6D9D-5788-484D-8ABD-DAA082924773}"/>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
        <p:nvSpPr>
          <p:cNvPr id="6" name="Title Placeholder 1">
            <a:extLst>
              <a:ext uri="{FF2B5EF4-FFF2-40B4-BE49-F238E27FC236}">
                <a16:creationId xmlns:a16="http://schemas.microsoft.com/office/drawing/2014/main" id="{B4C39DBF-9A95-4C2E-9455-A654994DD04F}"/>
              </a:ext>
            </a:extLst>
          </p:cNvPr>
          <p:cNvSpPr>
            <a:spLocks noGrp="1"/>
          </p:cNvSpPr>
          <p:nvPr>
            <p:ph type="title"/>
          </p:nvPr>
        </p:nvSpPr>
        <p:spPr>
          <a:xfrm>
            <a:off x="228599" y="140490"/>
            <a:ext cx="7538293" cy="54288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95005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6B19390-C9E1-4DDF-9A7D-6C08BAF0D5F9}"/>
              </a:ext>
            </a:extLst>
          </p:cNvPr>
          <p:cNvSpPr>
            <a:spLocks noGrp="1"/>
          </p:cNvSpPr>
          <p:nvPr>
            <p:ph idx="1"/>
          </p:nvPr>
        </p:nvSpPr>
        <p:spPr>
          <a:xfrm>
            <a:off x="244366" y="856034"/>
            <a:ext cx="8694679" cy="3761362"/>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1800">
                <a:solidFill>
                  <a:srgbClr val="4C4E56"/>
                </a:solidFill>
                <a:latin typeface="Arial" panose="020B0604020202020204" pitchFamily="34" charset="0"/>
                <a:cs typeface="Arial" panose="020B0604020202020204" pitchFamily="34" charset="0"/>
              </a:defRPr>
            </a:lvl2pPr>
            <a:lvl3pPr>
              <a:defRPr sz="1600">
                <a:solidFill>
                  <a:srgbClr val="4C4E56"/>
                </a:solidFill>
                <a:latin typeface="Arial" panose="020B0604020202020204" pitchFamily="34" charset="0"/>
                <a:cs typeface="Arial" panose="020B0604020202020204" pitchFamily="34" charset="0"/>
              </a:defRPr>
            </a:lvl3pPr>
            <a:lvl4pPr>
              <a:defRPr sz="1600">
                <a:solidFill>
                  <a:srgbClr val="4C4E56"/>
                </a:solidFill>
                <a:latin typeface="Arial" panose="020B0604020202020204" pitchFamily="34" charset="0"/>
                <a:cs typeface="Arial" panose="020B0604020202020204" pitchFamily="34" charset="0"/>
              </a:defRPr>
            </a:lvl4pPr>
            <a:lvl5pPr>
              <a:defRPr sz="1600">
                <a:solidFill>
                  <a:srgbClr val="4C4E5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147A6B-BC19-4424-A150-8B1BF2E9A15E}"/>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
        <p:nvSpPr>
          <p:cNvPr id="5" name="Title Placeholder 1">
            <a:extLst>
              <a:ext uri="{FF2B5EF4-FFF2-40B4-BE49-F238E27FC236}">
                <a16:creationId xmlns:a16="http://schemas.microsoft.com/office/drawing/2014/main" id="{63A8E63A-DCBF-49E7-AA26-4EDEE54C7E53}"/>
              </a:ext>
            </a:extLst>
          </p:cNvPr>
          <p:cNvSpPr>
            <a:spLocks noGrp="1"/>
          </p:cNvSpPr>
          <p:nvPr>
            <p:ph type="title"/>
          </p:nvPr>
        </p:nvSpPr>
        <p:spPr>
          <a:xfrm>
            <a:off x="228599" y="140490"/>
            <a:ext cx="7538293" cy="54288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264219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bove Imag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22F55B8-8DC4-4C1E-91DE-9F9E9D431F26}"/>
              </a:ext>
            </a:extLst>
          </p:cNvPr>
          <p:cNvSpPr>
            <a:spLocks noGrp="1"/>
          </p:cNvSpPr>
          <p:nvPr>
            <p:ph idx="1"/>
          </p:nvPr>
        </p:nvSpPr>
        <p:spPr>
          <a:xfrm>
            <a:off x="244366" y="856034"/>
            <a:ext cx="8694680" cy="2060587"/>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1800">
                <a:solidFill>
                  <a:srgbClr val="4C4E56"/>
                </a:solidFill>
                <a:latin typeface="Arial" panose="020B0604020202020204" pitchFamily="34" charset="0"/>
                <a:cs typeface="Arial" panose="020B0604020202020204" pitchFamily="34" charset="0"/>
              </a:defRPr>
            </a:lvl2pPr>
            <a:lvl3pPr>
              <a:defRPr sz="1600">
                <a:solidFill>
                  <a:srgbClr val="4C4E56"/>
                </a:solidFill>
                <a:latin typeface="Arial" panose="020B0604020202020204" pitchFamily="34" charset="0"/>
                <a:cs typeface="Arial" panose="020B0604020202020204" pitchFamily="34" charset="0"/>
              </a:defRPr>
            </a:lvl3pPr>
            <a:lvl4pPr>
              <a:defRPr sz="1600">
                <a:solidFill>
                  <a:srgbClr val="4C4E56"/>
                </a:solidFill>
                <a:latin typeface="Arial" panose="020B0604020202020204" pitchFamily="34" charset="0"/>
                <a:cs typeface="Arial" panose="020B0604020202020204" pitchFamily="34" charset="0"/>
              </a:defRPr>
            </a:lvl4pPr>
            <a:lvl5pPr>
              <a:defRPr sz="1600">
                <a:solidFill>
                  <a:srgbClr val="4C4E5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680BB0A1-12F3-44BA-97AE-09F6C6648A12}"/>
              </a:ext>
            </a:extLst>
          </p:cNvPr>
          <p:cNvSpPr>
            <a:spLocks noGrp="1"/>
          </p:cNvSpPr>
          <p:nvPr>
            <p:ph idx="10" hasCustomPrompt="1"/>
          </p:nvPr>
        </p:nvSpPr>
        <p:spPr>
          <a:xfrm>
            <a:off x="244365" y="3162153"/>
            <a:ext cx="8694680" cy="1455243"/>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2000">
                <a:solidFill>
                  <a:srgbClr val="4C4E56"/>
                </a:solidFill>
                <a:latin typeface="Arial" panose="020B0604020202020204" pitchFamily="34" charset="0"/>
                <a:cs typeface="Arial" panose="020B0604020202020204" pitchFamily="34" charset="0"/>
              </a:defRPr>
            </a:lvl2pPr>
            <a:lvl3pPr>
              <a:defRPr sz="1800">
                <a:solidFill>
                  <a:srgbClr val="4C4E56"/>
                </a:solidFill>
                <a:latin typeface="Arial" panose="020B0604020202020204" pitchFamily="34" charset="0"/>
                <a:cs typeface="Arial" panose="020B0604020202020204" pitchFamily="34" charset="0"/>
              </a:defRPr>
            </a:lvl3pPr>
            <a:lvl4pPr>
              <a:defRPr sz="1800">
                <a:solidFill>
                  <a:srgbClr val="4C4E56"/>
                </a:solidFill>
                <a:latin typeface="Arial" panose="020B0604020202020204" pitchFamily="34" charset="0"/>
                <a:cs typeface="Arial" panose="020B0604020202020204" pitchFamily="34" charset="0"/>
              </a:defRPr>
            </a:lvl4pPr>
            <a:lvl5pPr>
              <a:defRPr sz="1800">
                <a:solidFill>
                  <a:srgbClr val="4C4E56"/>
                </a:solidFill>
                <a:latin typeface="Arial" panose="020B0604020202020204" pitchFamily="34" charset="0"/>
                <a:cs typeface="Arial" panose="020B0604020202020204" pitchFamily="34" charset="0"/>
              </a:defRPr>
            </a:lvl5pPr>
          </a:lstStyle>
          <a:p>
            <a:pPr lvl="0"/>
            <a:r>
              <a:rPr lang="en-US"/>
              <a:t>Add image here</a:t>
            </a:r>
          </a:p>
        </p:txBody>
      </p:sp>
      <p:sp>
        <p:nvSpPr>
          <p:cNvPr id="13" name="Slide Number Placeholder 5">
            <a:extLst>
              <a:ext uri="{FF2B5EF4-FFF2-40B4-BE49-F238E27FC236}">
                <a16:creationId xmlns:a16="http://schemas.microsoft.com/office/drawing/2014/main" id="{56603617-6C27-4BFB-8499-BF44E4B4AD07}"/>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
        <p:nvSpPr>
          <p:cNvPr id="7" name="Title Placeholder 1">
            <a:extLst>
              <a:ext uri="{FF2B5EF4-FFF2-40B4-BE49-F238E27FC236}">
                <a16:creationId xmlns:a16="http://schemas.microsoft.com/office/drawing/2014/main" id="{4304B921-AC99-4D9F-9C1B-9BFB892DD53A}"/>
              </a:ext>
            </a:extLst>
          </p:cNvPr>
          <p:cNvSpPr>
            <a:spLocks noGrp="1"/>
          </p:cNvSpPr>
          <p:nvPr>
            <p:ph type="title"/>
          </p:nvPr>
        </p:nvSpPr>
        <p:spPr>
          <a:xfrm>
            <a:off x="228599" y="140490"/>
            <a:ext cx="7538293" cy="54288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15365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ver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22F55B8-8DC4-4C1E-91DE-9F9E9D431F26}"/>
              </a:ext>
            </a:extLst>
          </p:cNvPr>
          <p:cNvSpPr>
            <a:spLocks noGrp="1"/>
          </p:cNvSpPr>
          <p:nvPr>
            <p:ph idx="1"/>
          </p:nvPr>
        </p:nvSpPr>
        <p:spPr>
          <a:xfrm>
            <a:off x="252247" y="2605920"/>
            <a:ext cx="8686799" cy="2024445"/>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1800">
                <a:solidFill>
                  <a:srgbClr val="4C4E56"/>
                </a:solidFill>
                <a:latin typeface="Arial" panose="020B0604020202020204" pitchFamily="34" charset="0"/>
                <a:cs typeface="Arial" panose="020B0604020202020204" pitchFamily="34" charset="0"/>
              </a:defRPr>
            </a:lvl2pPr>
            <a:lvl3pPr>
              <a:defRPr sz="1600">
                <a:solidFill>
                  <a:srgbClr val="4C4E56"/>
                </a:solidFill>
                <a:latin typeface="Arial" panose="020B0604020202020204" pitchFamily="34" charset="0"/>
                <a:cs typeface="Arial" panose="020B0604020202020204" pitchFamily="34" charset="0"/>
              </a:defRPr>
            </a:lvl3pPr>
            <a:lvl4pPr>
              <a:defRPr sz="1600">
                <a:solidFill>
                  <a:srgbClr val="4C4E56"/>
                </a:solidFill>
                <a:latin typeface="Arial" panose="020B0604020202020204" pitchFamily="34" charset="0"/>
                <a:cs typeface="Arial" panose="020B0604020202020204" pitchFamily="34" charset="0"/>
              </a:defRPr>
            </a:lvl4pPr>
            <a:lvl5pPr>
              <a:defRPr sz="1600">
                <a:solidFill>
                  <a:srgbClr val="4C4E5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680BB0A1-12F3-44BA-97AE-09F6C6648A12}"/>
              </a:ext>
            </a:extLst>
          </p:cNvPr>
          <p:cNvSpPr>
            <a:spLocks noGrp="1"/>
          </p:cNvSpPr>
          <p:nvPr>
            <p:ph idx="10" hasCustomPrompt="1"/>
          </p:nvPr>
        </p:nvSpPr>
        <p:spPr>
          <a:xfrm>
            <a:off x="252247" y="856034"/>
            <a:ext cx="8686799" cy="1681436"/>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2000">
                <a:solidFill>
                  <a:srgbClr val="4C4E56"/>
                </a:solidFill>
                <a:latin typeface="Arial" panose="020B0604020202020204" pitchFamily="34" charset="0"/>
                <a:cs typeface="Arial" panose="020B0604020202020204" pitchFamily="34" charset="0"/>
              </a:defRPr>
            </a:lvl2pPr>
            <a:lvl3pPr>
              <a:defRPr sz="1800">
                <a:solidFill>
                  <a:srgbClr val="4C4E56"/>
                </a:solidFill>
                <a:latin typeface="Arial" panose="020B0604020202020204" pitchFamily="34" charset="0"/>
                <a:cs typeface="Arial" panose="020B0604020202020204" pitchFamily="34" charset="0"/>
              </a:defRPr>
            </a:lvl3pPr>
            <a:lvl4pPr>
              <a:defRPr sz="1800">
                <a:solidFill>
                  <a:srgbClr val="4C4E56"/>
                </a:solidFill>
                <a:latin typeface="Arial" panose="020B0604020202020204" pitchFamily="34" charset="0"/>
                <a:cs typeface="Arial" panose="020B0604020202020204" pitchFamily="34" charset="0"/>
              </a:defRPr>
            </a:lvl4pPr>
            <a:lvl5pPr>
              <a:defRPr sz="1800">
                <a:solidFill>
                  <a:srgbClr val="4C4E56"/>
                </a:solidFill>
                <a:latin typeface="Arial" panose="020B0604020202020204" pitchFamily="34" charset="0"/>
                <a:cs typeface="Arial" panose="020B0604020202020204" pitchFamily="34" charset="0"/>
              </a:defRPr>
            </a:lvl5pPr>
          </a:lstStyle>
          <a:p>
            <a:pPr lvl="0"/>
            <a:r>
              <a:rPr lang="en-US"/>
              <a:t>Add image here</a:t>
            </a:r>
          </a:p>
        </p:txBody>
      </p:sp>
      <p:sp>
        <p:nvSpPr>
          <p:cNvPr id="13" name="Slide Number Placeholder 5">
            <a:extLst>
              <a:ext uri="{FF2B5EF4-FFF2-40B4-BE49-F238E27FC236}">
                <a16:creationId xmlns:a16="http://schemas.microsoft.com/office/drawing/2014/main" id="{56603617-6C27-4BFB-8499-BF44E4B4AD07}"/>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
        <p:nvSpPr>
          <p:cNvPr id="7" name="Title Placeholder 1">
            <a:extLst>
              <a:ext uri="{FF2B5EF4-FFF2-40B4-BE49-F238E27FC236}">
                <a16:creationId xmlns:a16="http://schemas.microsoft.com/office/drawing/2014/main" id="{4FB7DDB8-5552-48A9-BDEC-23D07EFE73D1}"/>
              </a:ext>
            </a:extLst>
          </p:cNvPr>
          <p:cNvSpPr>
            <a:spLocks noGrp="1"/>
          </p:cNvSpPr>
          <p:nvPr>
            <p:ph type="title"/>
          </p:nvPr>
        </p:nvSpPr>
        <p:spPr>
          <a:xfrm>
            <a:off x="228599" y="140490"/>
            <a:ext cx="7538293" cy="54288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97678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Text over Banner">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5AF9EF8-1AB9-4AFA-B735-58FDE7740910}"/>
              </a:ext>
            </a:extLst>
          </p:cNvPr>
          <p:cNvSpPr>
            <a:spLocks noGrp="1"/>
          </p:cNvSpPr>
          <p:nvPr>
            <p:ph idx="1"/>
          </p:nvPr>
        </p:nvSpPr>
        <p:spPr>
          <a:xfrm>
            <a:off x="252247" y="3092845"/>
            <a:ext cx="8686799" cy="1277648"/>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1800">
                <a:solidFill>
                  <a:srgbClr val="4C4E56"/>
                </a:solidFill>
                <a:latin typeface="Arial" panose="020B0604020202020204" pitchFamily="34" charset="0"/>
                <a:cs typeface="Arial" panose="020B0604020202020204" pitchFamily="34" charset="0"/>
              </a:defRPr>
            </a:lvl2pPr>
            <a:lvl3pPr>
              <a:defRPr sz="1800">
                <a:solidFill>
                  <a:srgbClr val="4C4E56"/>
                </a:solidFill>
                <a:latin typeface="Arial" panose="020B0604020202020204" pitchFamily="34" charset="0"/>
                <a:cs typeface="Arial" panose="020B0604020202020204" pitchFamily="34" charset="0"/>
              </a:defRPr>
            </a:lvl3pPr>
            <a:lvl4pPr>
              <a:defRPr sz="1800">
                <a:solidFill>
                  <a:srgbClr val="4C4E56"/>
                </a:solidFill>
                <a:latin typeface="Arial" panose="020B0604020202020204" pitchFamily="34" charset="0"/>
                <a:cs typeface="Arial" panose="020B0604020202020204" pitchFamily="34" charset="0"/>
              </a:defRPr>
            </a:lvl4pPr>
            <a:lvl5pPr>
              <a:defRPr sz="1800">
                <a:solidFill>
                  <a:srgbClr val="4C4E5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5" name="Rectangle 4"/>
          <p:cNvSpPr/>
          <p:nvPr userDrawn="1"/>
        </p:nvSpPr>
        <p:spPr>
          <a:xfrm>
            <a:off x="0" y="3092845"/>
            <a:ext cx="9144000" cy="1282132"/>
          </a:xfrm>
          <a:prstGeom prst="rect">
            <a:avLst/>
          </a:prstGeom>
          <a:solidFill>
            <a:srgbClr val="4CB4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42">
              <a:ln>
                <a:noFill/>
              </a:ln>
              <a:solidFill>
                <a:srgbClr val="40B4E5"/>
              </a:solidFill>
            </a:endParaRPr>
          </a:p>
        </p:txBody>
      </p:sp>
      <p:sp>
        <p:nvSpPr>
          <p:cNvPr id="14" name="Content Placeholder 2">
            <a:extLst>
              <a:ext uri="{FF2B5EF4-FFF2-40B4-BE49-F238E27FC236}">
                <a16:creationId xmlns:a16="http://schemas.microsoft.com/office/drawing/2014/main" id="{8CC42078-44AA-4FE2-BD57-5C79AC440318}"/>
              </a:ext>
            </a:extLst>
          </p:cNvPr>
          <p:cNvSpPr>
            <a:spLocks noGrp="1"/>
          </p:cNvSpPr>
          <p:nvPr>
            <p:ph idx="10" hasCustomPrompt="1"/>
          </p:nvPr>
        </p:nvSpPr>
        <p:spPr>
          <a:xfrm>
            <a:off x="252247" y="856034"/>
            <a:ext cx="8686799" cy="2100001"/>
          </a:xfrm>
        </p:spPr>
        <p:txBody>
          <a:bodyPr>
            <a:noAutofit/>
          </a:bodyPr>
          <a:lstStyle>
            <a:lvl1pPr marL="0" indent="0">
              <a:buNone/>
              <a:defRPr sz="2000" baseline="0">
                <a:solidFill>
                  <a:srgbClr val="4C4E56"/>
                </a:solidFill>
                <a:latin typeface="Arial" panose="020B0604020202020204" pitchFamily="34" charset="0"/>
                <a:cs typeface="Arial" panose="020B0604020202020204" pitchFamily="34" charset="0"/>
              </a:defRPr>
            </a:lvl1pPr>
            <a:lvl2pPr>
              <a:defRPr sz="2000">
                <a:solidFill>
                  <a:srgbClr val="4C4E56"/>
                </a:solidFill>
                <a:latin typeface="Arial" panose="020B0604020202020204" pitchFamily="34" charset="0"/>
                <a:cs typeface="Arial" panose="020B0604020202020204" pitchFamily="34" charset="0"/>
              </a:defRPr>
            </a:lvl2pPr>
            <a:lvl3pPr>
              <a:defRPr sz="1800">
                <a:solidFill>
                  <a:srgbClr val="4C4E56"/>
                </a:solidFill>
                <a:latin typeface="Arial" panose="020B0604020202020204" pitchFamily="34" charset="0"/>
                <a:cs typeface="Arial" panose="020B0604020202020204" pitchFamily="34" charset="0"/>
              </a:defRPr>
            </a:lvl3pPr>
            <a:lvl4pPr>
              <a:defRPr sz="1800">
                <a:solidFill>
                  <a:srgbClr val="4C4E56"/>
                </a:solidFill>
                <a:latin typeface="Arial" panose="020B0604020202020204" pitchFamily="34" charset="0"/>
                <a:cs typeface="Arial" panose="020B0604020202020204" pitchFamily="34" charset="0"/>
              </a:defRPr>
            </a:lvl4pPr>
            <a:lvl5pPr>
              <a:defRPr sz="1800">
                <a:solidFill>
                  <a:srgbClr val="4C4E56"/>
                </a:solidFill>
                <a:latin typeface="Arial" panose="020B0604020202020204" pitchFamily="34" charset="0"/>
                <a:cs typeface="Arial" panose="020B0604020202020204" pitchFamily="34" charset="0"/>
              </a:defRPr>
            </a:lvl5pPr>
          </a:lstStyle>
          <a:p>
            <a:pPr lvl="0"/>
            <a:r>
              <a:rPr lang="en-US"/>
              <a:t>Add image here</a:t>
            </a:r>
          </a:p>
        </p:txBody>
      </p:sp>
      <p:sp>
        <p:nvSpPr>
          <p:cNvPr id="13" name="Slide Number Placeholder 5">
            <a:extLst>
              <a:ext uri="{FF2B5EF4-FFF2-40B4-BE49-F238E27FC236}">
                <a16:creationId xmlns:a16="http://schemas.microsoft.com/office/drawing/2014/main" id="{13275B34-BBA1-4311-838D-DCA0D8301CA7}"/>
              </a:ext>
            </a:extLst>
          </p:cNvPr>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
        <p:nvSpPr>
          <p:cNvPr id="8" name="Title Placeholder 1">
            <a:extLst>
              <a:ext uri="{FF2B5EF4-FFF2-40B4-BE49-F238E27FC236}">
                <a16:creationId xmlns:a16="http://schemas.microsoft.com/office/drawing/2014/main" id="{BCE0F4E7-4DED-4036-AA76-729837065C03}"/>
              </a:ext>
            </a:extLst>
          </p:cNvPr>
          <p:cNvSpPr>
            <a:spLocks noGrp="1"/>
          </p:cNvSpPr>
          <p:nvPr>
            <p:ph type="title"/>
          </p:nvPr>
        </p:nvSpPr>
        <p:spPr>
          <a:xfrm>
            <a:off x="228599" y="140490"/>
            <a:ext cx="7538293" cy="54288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2204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862518"/>
            <a:ext cx="8710448" cy="373210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05446" y="4767265"/>
            <a:ext cx="2133600" cy="273845"/>
          </a:xfrm>
          <a:prstGeom prst="rect">
            <a:avLst/>
          </a:prstGeom>
        </p:spPr>
        <p:txBody>
          <a:bodyPr vert="horz" lIns="91440" tIns="45720" rIns="91440" bIns="45720" rtlCol="0" anchor="ctr"/>
          <a:lstStyle>
            <a:lvl1pPr algn="r">
              <a:defRPr sz="1200">
                <a:solidFill>
                  <a:srgbClr val="4C4E56"/>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pic>
        <p:nvPicPr>
          <p:cNvPr id="7" name="Picture 6">
            <a:extLst>
              <a:ext uri="{FF2B5EF4-FFF2-40B4-BE49-F238E27FC236}">
                <a16:creationId xmlns:a16="http://schemas.microsoft.com/office/drawing/2014/main" id="{E381F7BA-E35A-4EE7-9816-4D7DB2E26F9D}"/>
              </a:ext>
            </a:extLst>
          </p:cNvPr>
          <p:cNvPicPr>
            <a:picLocks noChangeAspect="1"/>
          </p:cNvPicPr>
          <p:nvPr userDrawn="1"/>
        </p:nvPicPr>
        <p:blipFill>
          <a:blip r:embed="rId19"/>
          <a:stretch>
            <a:fillRect/>
          </a:stretch>
        </p:blipFill>
        <p:spPr>
          <a:xfrm>
            <a:off x="8138826" y="254214"/>
            <a:ext cx="811237" cy="365760"/>
          </a:xfrm>
          <a:prstGeom prst="rect">
            <a:avLst/>
          </a:prstGeom>
        </p:spPr>
      </p:pic>
      <p:pic>
        <p:nvPicPr>
          <p:cNvPr id="17" name="Picture 16">
            <a:extLst>
              <a:ext uri="{FF2B5EF4-FFF2-40B4-BE49-F238E27FC236}">
                <a16:creationId xmlns:a16="http://schemas.microsoft.com/office/drawing/2014/main" id="{83E399E9-7C08-4700-841F-C9F08F8AB7CE}"/>
              </a:ext>
            </a:extLst>
          </p:cNvPr>
          <p:cNvPicPr>
            <a:picLocks noChangeAspect="1"/>
          </p:cNvPicPr>
          <p:nvPr userDrawn="1"/>
        </p:nvPicPr>
        <p:blipFill rotWithShape="1">
          <a:blip r:embed="rId20"/>
          <a:srcRect l="8274"/>
          <a:stretch/>
        </p:blipFill>
        <p:spPr>
          <a:xfrm>
            <a:off x="-220337" y="110729"/>
            <a:ext cx="8387440" cy="624638"/>
          </a:xfrm>
          <a:prstGeom prst="rect">
            <a:avLst/>
          </a:prstGeom>
        </p:spPr>
      </p:pic>
      <p:sp>
        <p:nvSpPr>
          <p:cNvPr id="2" name="Title Placeholder 1"/>
          <p:cNvSpPr>
            <a:spLocks noGrp="1"/>
          </p:cNvSpPr>
          <p:nvPr>
            <p:ph type="title"/>
          </p:nvPr>
        </p:nvSpPr>
        <p:spPr>
          <a:xfrm>
            <a:off x="140463" y="138471"/>
            <a:ext cx="7362024" cy="542883"/>
          </a:xfrm>
          <a:prstGeom prst="rect">
            <a:avLst/>
          </a:prstGeom>
        </p:spPr>
        <p:txBody>
          <a:bodyPr vert="horz" lIns="91440" tIns="45720" rIns="91440" bIns="45720" rtlCol="0" anchor="ctr">
            <a:noAutofit/>
          </a:bodyPr>
          <a:lstStyle/>
          <a:p>
            <a:r>
              <a:rPr lang="en-US"/>
              <a:t>Click to edit Master title style</a:t>
            </a:r>
          </a:p>
        </p:txBody>
      </p:sp>
      <p:sp>
        <p:nvSpPr>
          <p:cNvPr id="5" name="TextBox 4">
            <a:extLst>
              <a:ext uri="{FF2B5EF4-FFF2-40B4-BE49-F238E27FC236}">
                <a16:creationId xmlns:a16="http://schemas.microsoft.com/office/drawing/2014/main" id="{8A5E4187-383A-4002-95DA-8D342A41AE12}"/>
              </a:ext>
            </a:extLst>
          </p:cNvPr>
          <p:cNvSpPr txBox="1"/>
          <p:nvPr userDrawn="1"/>
        </p:nvSpPr>
        <p:spPr>
          <a:xfrm>
            <a:off x="3163608" y="4933388"/>
            <a:ext cx="2816798" cy="215444"/>
          </a:xfrm>
          <a:prstGeom prst="rect">
            <a:avLst/>
          </a:prstGeom>
          <a:noFill/>
        </p:spPr>
        <p:txBody>
          <a:bodyPr wrap="none" rtlCol="0">
            <a:spAutoFit/>
          </a:bodyPr>
          <a:lstStyle/>
          <a:p>
            <a:pPr algn="ctr"/>
            <a:r>
              <a:rPr lang="en-US" sz="800" b="1"/>
              <a:t>CURRENT as of 03/09/2026 – FOR DISCUSSION ONLY</a:t>
            </a:r>
          </a:p>
        </p:txBody>
      </p:sp>
    </p:spTree>
    <p:extLst>
      <p:ext uri="{BB962C8B-B14F-4D97-AF65-F5344CB8AC3E}">
        <p14:creationId xmlns:p14="http://schemas.microsoft.com/office/powerpoint/2010/main" val="1945617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85" r:id="rId5"/>
    <p:sldLayoutId id="2147483679" r:id="rId6"/>
    <p:sldLayoutId id="2147483680" r:id="rId7"/>
    <p:sldLayoutId id="2147483684" r:id="rId8"/>
    <p:sldLayoutId id="2147483681" r:id="rId9"/>
    <p:sldLayoutId id="2147483686" r:id="rId10"/>
    <p:sldLayoutId id="2147483682" r:id="rId11"/>
    <p:sldLayoutId id="2147483699" r:id="rId12"/>
    <p:sldLayoutId id="2147483700" r:id="rId13"/>
    <p:sldLayoutId id="2147483701" r:id="rId14"/>
    <p:sldLayoutId id="2147483702" r:id="rId15"/>
    <p:sldLayoutId id="2147483703" r:id="rId16"/>
    <p:sldLayoutId id="2147483704" r:id="rId17"/>
  </p:sldLayoutIdLst>
  <p:hf hdr="0" ftr="0" dt="0"/>
  <p:txStyles>
    <p:titleStyle>
      <a:lvl1pPr algn="l" defTabSz="415629"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415629" rtl="0" eaLnBrk="1" latinLnBrk="0" hangingPunct="1">
        <a:spcBef>
          <a:spcPct val="20000"/>
        </a:spcBef>
        <a:buFont typeface="Arial"/>
        <a:buNone/>
        <a:defRPr sz="2000" kern="1200">
          <a:solidFill>
            <a:srgbClr val="4C4E56"/>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00"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818"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818"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818"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818" kern="1200">
          <a:solidFill>
            <a:schemeClr val="tx1"/>
          </a:solidFill>
          <a:latin typeface="+mn-lt"/>
          <a:ea typeface="+mn-ea"/>
          <a:cs typeface="+mn-cs"/>
        </a:defRPr>
      </a:lvl9pPr>
    </p:bodyStyle>
    <p:otherStyle>
      <a:defPPr>
        <a:defRPr lang="en-US"/>
      </a:defPPr>
      <a:lvl1pPr marL="0" algn="l" defTabSz="415629" rtl="0" eaLnBrk="1" latinLnBrk="0" hangingPunct="1">
        <a:defRPr sz="1636" kern="1200">
          <a:solidFill>
            <a:schemeClr val="tx1"/>
          </a:solidFill>
          <a:latin typeface="+mn-lt"/>
          <a:ea typeface="+mn-ea"/>
          <a:cs typeface="+mn-cs"/>
        </a:defRPr>
      </a:lvl1pPr>
      <a:lvl2pPr marL="415629" algn="l" defTabSz="415629" rtl="0" eaLnBrk="1" latinLnBrk="0" hangingPunct="1">
        <a:defRPr sz="1636" kern="1200">
          <a:solidFill>
            <a:schemeClr val="tx1"/>
          </a:solidFill>
          <a:latin typeface="+mn-lt"/>
          <a:ea typeface="+mn-ea"/>
          <a:cs typeface="+mn-cs"/>
        </a:defRPr>
      </a:lvl2pPr>
      <a:lvl3pPr marL="831258" algn="l" defTabSz="415629" rtl="0" eaLnBrk="1" latinLnBrk="0" hangingPunct="1">
        <a:defRPr sz="1636" kern="1200">
          <a:solidFill>
            <a:schemeClr val="tx1"/>
          </a:solidFill>
          <a:latin typeface="+mn-lt"/>
          <a:ea typeface="+mn-ea"/>
          <a:cs typeface="+mn-cs"/>
        </a:defRPr>
      </a:lvl3pPr>
      <a:lvl4pPr marL="1246887" algn="l" defTabSz="415629" rtl="0" eaLnBrk="1" latinLnBrk="0" hangingPunct="1">
        <a:defRPr sz="1636" kern="1200">
          <a:solidFill>
            <a:schemeClr val="tx1"/>
          </a:solidFill>
          <a:latin typeface="+mn-lt"/>
          <a:ea typeface="+mn-ea"/>
          <a:cs typeface="+mn-cs"/>
        </a:defRPr>
      </a:lvl4pPr>
      <a:lvl5pPr marL="1662516" algn="l" defTabSz="415629" rtl="0" eaLnBrk="1" latinLnBrk="0" hangingPunct="1">
        <a:defRPr sz="1636" kern="1200">
          <a:solidFill>
            <a:schemeClr val="tx1"/>
          </a:solidFill>
          <a:latin typeface="+mn-lt"/>
          <a:ea typeface="+mn-ea"/>
          <a:cs typeface="+mn-cs"/>
        </a:defRPr>
      </a:lvl5pPr>
      <a:lvl6pPr marL="2078146" algn="l" defTabSz="415629" rtl="0" eaLnBrk="1" latinLnBrk="0" hangingPunct="1">
        <a:defRPr sz="1636" kern="1200">
          <a:solidFill>
            <a:schemeClr val="tx1"/>
          </a:solidFill>
          <a:latin typeface="+mn-lt"/>
          <a:ea typeface="+mn-ea"/>
          <a:cs typeface="+mn-cs"/>
        </a:defRPr>
      </a:lvl6pPr>
      <a:lvl7pPr marL="2493775" algn="l" defTabSz="415629" rtl="0" eaLnBrk="1" latinLnBrk="0" hangingPunct="1">
        <a:defRPr sz="1636" kern="1200">
          <a:solidFill>
            <a:schemeClr val="tx1"/>
          </a:solidFill>
          <a:latin typeface="+mn-lt"/>
          <a:ea typeface="+mn-ea"/>
          <a:cs typeface="+mn-cs"/>
        </a:defRPr>
      </a:lvl7pPr>
      <a:lvl8pPr marL="2909404" algn="l" defTabSz="415629" rtl="0" eaLnBrk="1" latinLnBrk="0" hangingPunct="1">
        <a:defRPr sz="1636" kern="1200">
          <a:solidFill>
            <a:schemeClr val="tx1"/>
          </a:solidFill>
          <a:latin typeface="+mn-lt"/>
          <a:ea typeface="+mn-ea"/>
          <a:cs typeface="+mn-cs"/>
        </a:defRPr>
      </a:lvl8pPr>
      <a:lvl9pPr marL="3325033" algn="l" defTabSz="415629" rtl="0" eaLnBrk="1" latinLnBrk="0" hangingPunct="1">
        <a:defRPr sz="16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92" userDrawn="1">
          <p15:clr>
            <a:srgbClr val="F26B43"/>
          </p15:clr>
        </p15:guide>
        <p15:guide id="2"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BAD2FD-4555-4425-904B-BDB41ABC8EF1}"/>
              </a:ext>
            </a:extLst>
          </p:cNvPr>
          <p:cNvSpPr>
            <a:spLocks noGrp="1"/>
          </p:cNvSpPr>
          <p:nvPr>
            <p:ph type="title"/>
          </p:nvPr>
        </p:nvSpPr>
        <p:spPr>
          <a:xfrm>
            <a:off x="628650" y="274638"/>
            <a:ext cx="7886700" cy="993775"/>
          </a:xfrm>
          <a:prstGeom prst="rect">
            <a:avLst/>
          </a:prstGeom>
          <a:solidFill>
            <a:srgbClr val="40B4E5"/>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82283-6E3E-429A-A1E3-E6D2202B143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A88E9-0A95-41FA-A49C-DE62C3100B8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CC7CB7C-AFCE-4E7C-8FB0-CEF4B4AC52C9}" type="datetimeFigureOut">
              <a:rPr lang="en-US" smtClean="0"/>
              <a:t>4/6/2026</a:t>
            </a:fld>
            <a:endParaRPr lang="en-US"/>
          </a:p>
        </p:txBody>
      </p:sp>
      <p:sp>
        <p:nvSpPr>
          <p:cNvPr id="5" name="Footer Placeholder 4">
            <a:extLst>
              <a:ext uri="{FF2B5EF4-FFF2-40B4-BE49-F238E27FC236}">
                <a16:creationId xmlns:a16="http://schemas.microsoft.com/office/drawing/2014/main" id="{F6FF2A35-5BC8-42DE-80F6-E061A37C6FE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9E2EA9-33F5-443E-88D2-41546B018EA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8B68EDE-13CF-425C-9C37-9834634E21EC}" type="slidenum">
              <a:rPr lang="en-US" smtClean="0"/>
              <a:t>‹#›</a:t>
            </a:fld>
            <a:endParaRPr lang="en-US"/>
          </a:p>
        </p:txBody>
      </p:sp>
    </p:spTree>
    <p:extLst>
      <p:ext uri="{BB962C8B-B14F-4D97-AF65-F5344CB8AC3E}">
        <p14:creationId xmlns:p14="http://schemas.microsoft.com/office/powerpoint/2010/main" val="392393518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E4E67C_EE9D8CED.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7FE4E67E_F2B3A1C.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18/10/relationships/comments" Target="../comments/modernComment_7FE4E678_756E2E8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E4E5E0_3AC21459.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7FE4E646_F6A3ED5C.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8.png"/><Relationship Id="rId4" Type="http://schemas.microsoft.com/office/2017/04/relationships/track" Target="../media/track1.vtt"/></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5EEE-A32A-4C04-BA07-674D72E72563}"/>
              </a:ext>
            </a:extLst>
          </p:cNvPr>
          <p:cNvSpPr>
            <a:spLocks noGrp="1"/>
          </p:cNvSpPr>
          <p:nvPr>
            <p:ph type="title"/>
          </p:nvPr>
        </p:nvSpPr>
        <p:spPr>
          <a:xfrm>
            <a:off x="2235912" y="322470"/>
            <a:ext cx="6457555" cy="1200329"/>
          </a:xfrm>
        </p:spPr>
        <p:txBody>
          <a:bodyPr/>
          <a:lstStyle/>
          <a:p>
            <a:r>
              <a:rPr lang="en-US" dirty="0"/>
              <a:t>VTA’s BART Silicon Valley Phase II Extension Project</a:t>
            </a:r>
          </a:p>
        </p:txBody>
      </p:sp>
      <p:sp>
        <p:nvSpPr>
          <p:cNvPr id="3" name="Text Placeholder 2">
            <a:extLst>
              <a:ext uri="{FF2B5EF4-FFF2-40B4-BE49-F238E27FC236}">
                <a16:creationId xmlns:a16="http://schemas.microsoft.com/office/drawing/2014/main" id="{11B8CBB0-06D8-4D9B-B8F9-6A43AE891365}"/>
              </a:ext>
            </a:extLst>
          </p:cNvPr>
          <p:cNvSpPr>
            <a:spLocks noGrp="1"/>
          </p:cNvSpPr>
          <p:nvPr>
            <p:ph type="body" idx="1"/>
          </p:nvPr>
        </p:nvSpPr>
        <p:spPr>
          <a:xfrm>
            <a:off x="2926079" y="2122397"/>
            <a:ext cx="5767387" cy="769441"/>
          </a:xfrm>
        </p:spPr>
        <p:txBody>
          <a:bodyPr/>
          <a:lstStyle/>
          <a:p>
            <a:r>
              <a:rPr lang="en-US">
                <a:latin typeface="Arial"/>
                <a:cs typeface="Arial"/>
              </a:rPr>
              <a:t>Downtown-Diridon</a:t>
            </a:r>
            <a:endParaRPr lang="en-US"/>
          </a:p>
          <a:p>
            <a:r>
              <a:rPr lang="en-US">
                <a:latin typeface="Arial"/>
                <a:cs typeface="Arial"/>
              </a:rPr>
              <a:t>Community Working Group Meeting</a:t>
            </a:r>
            <a:endParaRPr lang="en-US"/>
          </a:p>
        </p:txBody>
      </p:sp>
      <p:sp>
        <p:nvSpPr>
          <p:cNvPr id="4" name="Content Placeholder 3">
            <a:extLst>
              <a:ext uri="{FF2B5EF4-FFF2-40B4-BE49-F238E27FC236}">
                <a16:creationId xmlns:a16="http://schemas.microsoft.com/office/drawing/2014/main" id="{507C9F32-3AE2-4613-B43D-2BFB8B671B4F}"/>
              </a:ext>
            </a:extLst>
          </p:cNvPr>
          <p:cNvSpPr>
            <a:spLocks noGrp="1"/>
          </p:cNvSpPr>
          <p:nvPr>
            <p:ph sz="half" idx="2"/>
          </p:nvPr>
        </p:nvSpPr>
        <p:spPr>
          <a:xfrm>
            <a:off x="4653278" y="3627199"/>
            <a:ext cx="4040189" cy="369332"/>
          </a:xfrm>
        </p:spPr>
        <p:txBody>
          <a:bodyPr vert="horz" lIns="91440" tIns="45720" rIns="91440" bIns="45720" rtlCol="0" anchor="t">
            <a:spAutoFit/>
          </a:bodyPr>
          <a:lstStyle/>
          <a:p>
            <a:r>
              <a:rPr lang="en-US">
                <a:latin typeface="Arial"/>
                <a:cs typeface="Arial"/>
              </a:rPr>
              <a:t>Tuesday, March 10, 2026</a:t>
            </a:r>
          </a:p>
        </p:txBody>
      </p:sp>
    </p:spTree>
    <p:extLst>
      <p:ext uri="{BB962C8B-B14F-4D97-AF65-F5344CB8AC3E}">
        <p14:creationId xmlns:p14="http://schemas.microsoft.com/office/powerpoint/2010/main" val="4013368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CA6F-636E-F015-E90E-92407BBCAE27}"/>
              </a:ext>
            </a:extLst>
          </p:cNvPr>
          <p:cNvSpPr>
            <a:spLocks noGrp="1"/>
          </p:cNvSpPr>
          <p:nvPr>
            <p:ph type="title"/>
          </p:nvPr>
        </p:nvSpPr>
        <p:spPr/>
        <p:txBody>
          <a:bodyPr/>
          <a:lstStyle/>
          <a:p>
            <a:r>
              <a:rPr lang="en-US" sz="2700"/>
              <a:t>Adaptive Plan Update</a:t>
            </a:r>
          </a:p>
        </p:txBody>
      </p:sp>
      <p:sp>
        <p:nvSpPr>
          <p:cNvPr id="7" name="Content Placeholder 6">
            <a:extLst>
              <a:ext uri="{FF2B5EF4-FFF2-40B4-BE49-F238E27FC236}">
                <a16:creationId xmlns:a16="http://schemas.microsoft.com/office/drawing/2014/main" id="{19FE1667-750F-5DBD-F4E3-6CECCDAE68C0}"/>
              </a:ext>
            </a:extLst>
          </p:cNvPr>
          <p:cNvSpPr>
            <a:spLocks noGrp="1"/>
          </p:cNvSpPr>
          <p:nvPr>
            <p:ph idx="1"/>
          </p:nvPr>
        </p:nvSpPr>
        <p:spPr>
          <a:xfrm>
            <a:off x="0" y="856035"/>
            <a:ext cx="9144000" cy="3761362"/>
          </a:xfrm>
        </p:spPr>
        <p:txBody>
          <a:bodyPr/>
          <a:lstStyle/>
          <a:p>
            <a:pPr algn="ctr"/>
            <a:endParaRPr lang="en-US" sz="3000"/>
          </a:p>
          <a:p>
            <a:pPr algn="ctr"/>
            <a:r>
              <a:rPr lang="en-US" sz="3000" i="1"/>
              <a:t>Explore all feasible options for how BSVII can continue to progress if the Full Funding Grant Agreement (FFGA) is not secured in 2027.</a:t>
            </a:r>
          </a:p>
          <a:p>
            <a:pPr marL="342900" indent="-342900" algn="ctr">
              <a:buFont typeface="Arial" panose="020B0604020202020204" pitchFamily="34" charset="0"/>
              <a:buChar char="•"/>
            </a:pPr>
            <a:endParaRPr lang="en-US" sz="2400"/>
          </a:p>
          <a:p>
            <a:pPr marL="342900" indent="-342900" algn="ctr">
              <a:buFont typeface="Arial" panose="020B0604020202020204" pitchFamily="34" charset="0"/>
              <a:buChar char="•"/>
            </a:pPr>
            <a:endParaRPr lang="en-US" sz="2400"/>
          </a:p>
          <a:p>
            <a:pPr marL="342900" indent="-342900" algn="ctr">
              <a:buFont typeface="Arial" panose="020B0604020202020204" pitchFamily="34" charset="0"/>
              <a:buChar char="•"/>
            </a:pPr>
            <a:endParaRPr lang="en-US" sz="2400"/>
          </a:p>
        </p:txBody>
      </p:sp>
      <p:sp>
        <p:nvSpPr>
          <p:cNvPr id="5" name="Slide Number Placeholder 4">
            <a:extLst>
              <a:ext uri="{FF2B5EF4-FFF2-40B4-BE49-F238E27FC236}">
                <a16:creationId xmlns:a16="http://schemas.microsoft.com/office/drawing/2014/main" id="{BB0631E2-F61A-B9CB-D4DF-4E0048F6E3C2}"/>
              </a:ext>
            </a:extLst>
          </p:cNvPr>
          <p:cNvSpPr>
            <a:spLocks noGrp="1"/>
          </p:cNvSpPr>
          <p:nvPr>
            <p:ph type="sldNum" sz="quarter" idx="4"/>
          </p:nvPr>
        </p:nvSpPr>
        <p:spPr/>
        <p:txBody>
          <a:bodyPr/>
          <a:lstStyle/>
          <a:p>
            <a:pPr>
              <a:defRPr/>
            </a:pPr>
            <a:fld id="{7D849402-4170-CE4A-A196-BDEB35909225}" type="slidenum">
              <a:rPr lang="en-US" smtClean="0"/>
              <a:pPr>
                <a:defRPr/>
              </a:pPr>
              <a:t>10</a:t>
            </a:fld>
            <a:endParaRPr lang="en-US"/>
          </a:p>
        </p:txBody>
      </p:sp>
    </p:spTree>
    <p:extLst>
      <p:ext uri="{BB962C8B-B14F-4D97-AF65-F5344CB8AC3E}">
        <p14:creationId xmlns:p14="http://schemas.microsoft.com/office/powerpoint/2010/main" val="4247824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775DC-6F62-8ADC-BDC5-043CE9CDAD27}"/>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latin typeface="Arial"/>
                <a:cs typeface="Arial"/>
              </a:rPr>
              <a:t>Adaptive Plan Evaluation </a:t>
            </a:r>
            <a:endParaRPr lang="en-US" sz="2700">
              <a:solidFill>
                <a:schemeClr val="bg1"/>
              </a:solidFill>
            </a:endParaRPr>
          </a:p>
        </p:txBody>
      </p:sp>
      <p:graphicFrame>
        <p:nvGraphicFramePr>
          <p:cNvPr id="5" name="Content Placeholder 4" descr="A chart detailing the adaptive plan evaluation. The two columns are “Adaptation” and “Description.”  ">
            <a:extLst>
              <a:ext uri="{FF2B5EF4-FFF2-40B4-BE49-F238E27FC236}">
                <a16:creationId xmlns:a16="http://schemas.microsoft.com/office/drawing/2014/main" id="{CA5E0B97-A14E-BE40-4092-7795C9DCD708}"/>
              </a:ext>
            </a:extLst>
          </p:cNvPr>
          <p:cNvGraphicFramePr>
            <a:graphicFrameLocks noGrp="1"/>
          </p:cNvGraphicFramePr>
          <p:nvPr>
            <p:ph idx="1"/>
            <p:extLst>
              <p:ext uri="{D42A27DB-BD31-4B8C-83A1-F6EECF244321}">
                <p14:modId xmlns:p14="http://schemas.microsoft.com/office/powerpoint/2010/main" val="2130683125"/>
              </p:ext>
            </p:extLst>
          </p:nvPr>
        </p:nvGraphicFramePr>
        <p:xfrm>
          <a:off x="0" y="1141810"/>
          <a:ext cx="9079993" cy="2199894"/>
        </p:xfrm>
        <a:graphic>
          <a:graphicData uri="http://schemas.openxmlformats.org/drawingml/2006/table">
            <a:tbl>
              <a:tblPr firstRow="1" bandRow="1">
                <a:tableStyleId>{073A0DAA-6AF3-43AB-8588-CEC1D06C72B9}</a:tableStyleId>
              </a:tblPr>
              <a:tblGrid>
                <a:gridCol w="3848087">
                  <a:extLst>
                    <a:ext uri="{9D8B030D-6E8A-4147-A177-3AD203B41FA5}">
                      <a16:colId xmlns:a16="http://schemas.microsoft.com/office/drawing/2014/main" val="935478732"/>
                    </a:ext>
                  </a:extLst>
                </a:gridCol>
                <a:gridCol w="5231906">
                  <a:extLst>
                    <a:ext uri="{9D8B030D-6E8A-4147-A177-3AD203B41FA5}">
                      <a16:colId xmlns:a16="http://schemas.microsoft.com/office/drawing/2014/main" val="2539901387"/>
                    </a:ext>
                  </a:extLst>
                </a:gridCol>
              </a:tblGrid>
              <a:tr h="317849">
                <a:tc>
                  <a:txBody>
                    <a:bodyPr/>
                    <a:lstStyle/>
                    <a:p>
                      <a:pPr algn="ctr"/>
                      <a:r>
                        <a:rPr lang="en-US" sz="1600"/>
                        <a:t>Adaptation</a:t>
                      </a:r>
                    </a:p>
                  </a:txBody>
                  <a:tcPr marL="68580" marR="68580" marT="34290" marB="34290"/>
                </a:tc>
                <a:tc>
                  <a:txBody>
                    <a:bodyPr/>
                    <a:lstStyle/>
                    <a:p>
                      <a:pPr algn="ctr"/>
                      <a:r>
                        <a:rPr lang="en-US" sz="1600"/>
                        <a:t>Description</a:t>
                      </a:r>
                    </a:p>
                  </a:txBody>
                  <a:tcPr marL="68580" marR="68580" marT="34290" marB="34290"/>
                </a:tc>
                <a:extLst>
                  <a:ext uri="{0D108BD9-81ED-4DB2-BD59-A6C34878D82A}">
                    <a16:rowId xmlns:a16="http://schemas.microsoft.com/office/drawing/2014/main" val="916317837"/>
                  </a:ext>
                </a:extLst>
              </a:tr>
              <a:tr h="1065657">
                <a:tc>
                  <a:txBody>
                    <a:bodyPr/>
                    <a:lstStyle/>
                    <a:p>
                      <a:r>
                        <a:rPr lang="en-US" sz="1600" i="0" dirty="0"/>
                        <a:t>A – Maintain Momentum</a:t>
                      </a:r>
                    </a:p>
                  </a:txBody>
                  <a:tcPr marL="68580" marR="68580" marT="34290" marB="34290" anchor="ctr"/>
                </a:tc>
                <a:tc>
                  <a:txBody>
                    <a:bodyPr/>
                    <a:lstStyle/>
                    <a:p>
                      <a:r>
                        <a:rPr lang="en-US" sz="1600"/>
                        <a:t>Maintain critical path using VTA’s pre-award authority granted under the existing FTA Letter of No Prejudice to both advance and possibly accelerate construction utilizing local, regional and state funds. </a:t>
                      </a:r>
                    </a:p>
                  </a:txBody>
                  <a:tcPr marL="68580" marR="68580" marT="34290" marB="34290"/>
                </a:tc>
                <a:extLst>
                  <a:ext uri="{0D108BD9-81ED-4DB2-BD59-A6C34878D82A}">
                    <a16:rowId xmlns:a16="http://schemas.microsoft.com/office/drawing/2014/main" val="2484586011"/>
                  </a:ext>
                </a:extLst>
              </a:tr>
              <a:tr h="816388">
                <a:tc>
                  <a:txBody>
                    <a:bodyPr/>
                    <a:lstStyle/>
                    <a:p>
                      <a:r>
                        <a:rPr lang="en-US" sz="1600" i="0"/>
                        <a:t>B – Prioritize Tunnel &amp; One Station </a:t>
                      </a:r>
                      <a:endParaRPr lang="en-US" sz="1600"/>
                    </a:p>
                    <a:p>
                      <a:pPr lvl="0">
                        <a:buNone/>
                      </a:pPr>
                      <a:r>
                        <a:rPr lang="en-US" sz="1600" i="0"/>
                        <a:t>(until FFGA receipt)</a:t>
                      </a:r>
                    </a:p>
                  </a:txBody>
                  <a:tcPr marL="68580" marR="68580" marT="34290" marB="34290" anchor="ctr"/>
                </a:tc>
                <a:tc>
                  <a:txBody>
                    <a:bodyPr/>
                    <a:lstStyle/>
                    <a:p>
                      <a:r>
                        <a:rPr lang="en-US" sz="1600" dirty="0"/>
                        <a:t>Limit near-term construction activities to only the tunnel and one station until receipt of FFGA. Commence construction of remaining stations post-FFGA receipt.</a:t>
                      </a:r>
                    </a:p>
                  </a:txBody>
                  <a:tcPr marL="68580" marR="68580" marT="34290" marB="34290"/>
                </a:tc>
                <a:extLst>
                  <a:ext uri="{0D108BD9-81ED-4DB2-BD59-A6C34878D82A}">
                    <a16:rowId xmlns:a16="http://schemas.microsoft.com/office/drawing/2014/main" val="1663602426"/>
                  </a:ext>
                </a:extLst>
              </a:tr>
            </a:tbl>
          </a:graphicData>
        </a:graphic>
      </p:graphicFrame>
      <p:sp>
        <p:nvSpPr>
          <p:cNvPr id="6" name="TextBox 5">
            <a:extLst>
              <a:ext uri="{FF2B5EF4-FFF2-40B4-BE49-F238E27FC236}">
                <a16:creationId xmlns:a16="http://schemas.microsoft.com/office/drawing/2014/main" id="{CF8C5E7E-EA34-6473-5A23-D3430B702AF9}"/>
              </a:ext>
            </a:extLst>
          </p:cNvPr>
          <p:cNvSpPr txBox="1"/>
          <p:nvPr/>
        </p:nvSpPr>
        <p:spPr>
          <a:xfrm>
            <a:off x="228601" y="3477909"/>
            <a:ext cx="8203406" cy="32316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a:t>* An FFGA would be required under any and all adaptations considered. </a:t>
            </a:r>
          </a:p>
        </p:txBody>
      </p:sp>
      <p:sp>
        <p:nvSpPr>
          <p:cNvPr id="2" name="Slide Number Placeholder 1">
            <a:extLst>
              <a:ext uri="{FF2B5EF4-FFF2-40B4-BE49-F238E27FC236}">
                <a16:creationId xmlns:a16="http://schemas.microsoft.com/office/drawing/2014/main" id="{0C77D2C4-C047-7528-AB4B-F534E4B8958C}"/>
              </a:ext>
            </a:extLst>
          </p:cNvPr>
          <p:cNvSpPr>
            <a:spLocks noGrp="1"/>
          </p:cNvSpPr>
          <p:nvPr>
            <p:ph type="sldNum" sz="quarter" idx="4"/>
          </p:nvPr>
        </p:nvSpPr>
        <p:spPr>
          <a:xfrm>
            <a:off x="8187718" y="4767265"/>
            <a:ext cx="751327" cy="273845"/>
          </a:xfrm>
        </p:spPr>
        <p:txBody>
          <a:bodyPr/>
          <a:lstStyle/>
          <a:p>
            <a:fld id="{7D849402-4170-CE4A-A196-BDEB35909225}" type="slidenum">
              <a:rPr lang="en-US" smtClean="0"/>
              <a:pPr/>
              <a:t>11</a:t>
            </a:fld>
            <a:endParaRPr lang="en-US"/>
          </a:p>
        </p:txBody>
      </p:sp>
    </p:spTree>
    <p:extLst>
      <p:ext uri="{BB962C8B-B14F-4D97-AF65-F5344CB8AC3E}">
        <p14:creationId xmlns:p14="http://schemas.microsoft.com/office/powerpoint/2010/main" val="400330263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D47A8-A323-7534-D2D4-895BD5CC92F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latin typeface="Arial"/>
                <a:cs typeface="Arial"/>
              </a:rPr>
              <a:t>Adaptive Plan Evaluation</a:t>
            </a:r>
            <a:endParaRPr lang="en-US" sz="2700">
              <a:solidFill>
                <a:schemeClr val="bg1"/>
              </a:solidFill>
            </a:endParaRPr>
          </a:p>
        </p:txBody>
      </p:sp>
      <p:graphicFrame>
        <p:nvGraphicFramePr>
          <p:cNvPr id="5" name="Content Placeholder 4" descr="A chart detailing the adaptive plan evaluation, split into columns of “Adaptation,” “Pros,” and “Cons.” ">
            <a:extLst>
              <a:ext uri="{FF2B5EF4-FFF2-40B4-BE49-F238E27FC236}">
                <a16:creationId xmlns:a16="http://schemas.microsoft.com/office/drawing/2014/main" id="{2717FB17-4978-26E8-6E61-D3A6ACB6F2E2}"/>
              </a:ext>
            </a:extLst>
          </p:cNvPr>
          <p:cNvGraphicFramePr>
            <a:graphicFrameLocks noGrp="1"/>
          </p:cNvGraphicFramePr>
          <p:nvPr>
            <p:ph idx="1"/>
            <p:extLst>
              <p:ext uri="{D42A27DB-BD31-4B8C-83A1-F6EECF244321}">
                <p14:modId xmlns:p14="http://schemas.microsoft.com/office/powerpoint/2010/main" val="2483564617"/>
              </p:ext>
            </p:extLst>
          </p:nvPr>
        </p:nvGraphicFramePr>
        <p:xfrm>
          <a:off x="0" y="826244"/>
          <a:ext cx="9144001" cy="4356449"/>
        </p:xfrm>
        <a:graphic>
          <a:graphicData uri="http://schemas.openxmlformats.org/drawingml/2006/table">
            <a:tbl>
              <a:tblPr firstRow="1" bandRow="1">
                <a:tableStyleId>{073A0DAA-6AF3-43AB-8588-CEC1D06C72B9}</a:tableStyleId>
              </a:tblPr>
              <a:tblGrid>
                <a:gridCol w="3043238">
                  <a:extLst>
                    <a:ext uri="{9D8B030D-6E8A-4147-A177-3AD203B41FA5}">
                      <a16:colId xmlns:a16="http://schemas.microsoft.com/office/drawing/2014/main" val="1577138377"/>
                    </a:ext>
                  </a:extLst>
                </a:gridCol>
                <a:gridCol w="3121819">
                  <a:extLst>
                    <a:ext uri="{9D8B030D-6E8A-4147-A177-3AD203B41FA5}">
                      <a16:colId xmlns:a16="http://schemas.microsoft.com/office/drawing/2014/main" val="1820133875"/>
                    </a:ext>
                  </a:extLst>
                </a:gridCol>
                <a:gridCol w="2978944">
                  <a:extLst>
                    <a:ext uri="{9D8B030D-6E8A-4147-A177-3AD203B41FA5}">
                      <a16:colId xmlns:a16="http://schemas.microsoft.com/office/drawing/2014/main" val="1889447032"/>
                    </a:ext>
                  </a:extLst>
                </a:gridCol>
              </a:tblGrid>
              <a:tr h="317849">
                <a:tc>
                  <a:txBody>
                    <a:bodyPr/>
                    <a:lstStyle/>
                    <a:p>
                      <a:pPr algn="ctr"/>
                      <a:r>
                        <a:rPr lang="en-US" sz="1600"/>
                        <a:t>Adaptation</a:t>
                      </a:r>
                    </a:p>
                  </a:txBody>
                  <a:tcPr marL="68580" marR="68580" marT="34290" marB="34290"/>
                </a:tc>
                <a:tc>
                  <a:txBody>
                    <a:bodyPr/>
                    <a:lstStyle/>
                    <a:p>
                      <a:pPr algn="ctr"/>
                      <a:r>
                        <a:rPr lang="en-US" sz="1600"/>
                        <a:t>Pros</a:t>
                      </a:r>
                    </a:p>
                  </a:txBody>
                  <a:tcPr marL="68580" marR="68580" marT="34290" marB="34290"/>
                </a:tc>
                <a:tc>
                  <a:txBody>
                    <a:bodyPr/>
                    <a:lstStyle/>
                    <a:p>
                      <a:pPr algn="ctr"/>
                      <a:r>
                        <a:rPr lang="en-US" sz="1600"/>
                        <a:t>Cons</a:t>
                      </a:r>
                    </a:p>
                  </a:txBody>
                  <a:tcPr marL="68580" marR="68580" marT="34290" marB="34290"/>
                </a:tc>
                <a:extLst>
                  <a:ext uri="{0D108BD9-81ED-4DB2-BD59-A6C34878D82A}">
                    <a16:rowId xmlns:a16="http://schemas.microsoft.com/office/drawing/2014/main" val="3311373188"/>
                  </a:ext>
                </a:extLst>
              </a:tr>
              <a:tr h="2468880">
                <a:tc>
                  <a:txBody>
                    <a:bodyPr/>
                    <a:lstStyle/>
                    <a:p>
                      <a:r>
                        <a:rPr lang="en-US" sz="1600" i="0" dirty="0"/>
                        <a:t>A – Maintain Momentum </a:t>
                      </a:r>
                    </a:p>
                  </a:txBody>
                  <a:tcPr marL="68580" marR="68580" marT="34290" marB="34290" anchor="ctr"/>
                </a:tc>
                <a:tc>
                  <a:txBody>
                    <a:bodyPr/>
                    <a:lstStyle/>
                    <a:p>
                      <a:pPr marL="342900" indent="-342900">
                        <a:buFont typeface="Arial" panose="020B0604020202020204" pitchFamily="34" charset="0"/>
                        <a:buChar char="•"/>
                      </a:pPr>
                      <a:r>
                        <a:rPr lang="en-US" sz="1600"/>
                        <a:t>Allows program to move forward as scheduled.</a:t>
                      </a:r>
                    </a:p>
                    <a:p>
                      <a:pPr marL="342900" indent="-342900">
                        <a:buFont typeface="Arial" panose="020B0604020202020204" pitchFamily="34" charset="0"/>
                        <a:buChar char="•"/>
                      </a:pPr>
                      <a:r>
                        <a:rPr lang="en-US" sz="1600"/>
                        <a:t>Consistent with Peer Review feedback on the importance of maintaining momentum.</a:t>
                      </a:r>
                    </a:p>
                    <a:p>
                      <a:pPr marL="342900" indent="-342900">
                        <a:buFont typeface="Arial" panose="020B0604020202020204" pitchFamily="34" charset="0"/>
                        <a:buChar char="•"/>
                      </a:pPr>
                      <a:r>
                        <a:rPr lang="en-US" sz="1600"/>
                        <a:t>Aligns with Federal Administration priority of accelerating project delivery to bring economic benefits to the region sooner.</a:t>
                      </a:r>
                    </a:p>
                  </a:txBody>
                  <a:tcPr marL="68580" marR="68580" marT="34290" marB="34290"/>
                </a:tc>
                <a:tc>
                  <a:txBody>
                    <a:bodyPr/>
                    <a:lstStyle/>
                    <a:p>
                      <a:pPr marL="342900" indent="-342900">
                        <a:buFont typeface="Arial" panose="020B0604020202020204" pitchFamily="34" charset="0"/>
                        <a:buChar char="•"/>
                      </a:pPr>
                      <a:r>
                        <a:rPr lang="en-US" sz="1600"/>
                        <a:t>Higher near-term drawdown of local, regional and state funds.</a:t>
                      </a:r>
                    </a:p>
                    <a:p>
                      <a:pPr marL="342900" indent="-342900">
                        <a:buFont typeface="Arial" panose="020B0604020202020204" pitchFamily="34" charset="0"/>
                        <a:buChar char="•"/>
                      </a:pPr>
                      <a:r>
                        <a:rPr lang="en-US" sz="1600"/>
                        <a:t>Modest increase in financing costs.</a:t>
                      </a:r>
                    </a:p>
                  </a:txBody>
                  <a:tcPr marL="68580" marR="68580" marT="34290" marB="34290"/>
                </a:tc>
                <a:extLst>
                  <a:ext uri="{0D108BD9-81ED-4DB2-BD59-A6C34878D82A}">
                    <a16:rowId xmlns:a16="http://schemas.microsoft.com/office/drawing/2014/main" val="1436706228"/>
                  </a:ext>
                </a:extLst>
              </a:tr>
              <a:tr h="1508760">
                <a:tc>
                  <a:txBody>
                    <a:bodyPr/>
                    <a:lstStyle/>
                    <a:p>
                      <a:r>
                        <a:rPr lang="en-US" sz="1600" i="0"/>
                        <a:t>B – Prioritize Tunnel &amp; One Station (until FFGA receipt)</a:t>
                      </a:r>
                    </a:p>
                  </a:txBody>
                  <a:tcPr marL="68580" marR="68580" marT="34290" marB="34290" anchor="ctr"/>
                </a:tc>
                <a:tc>
                  <a:txBody>
                    <a:bodyPr/>
                    <a:lstStyle/>
                    <a:p>
                      <a:pPr marL="342900" indent="-342900">
                        <a:buFont typeface="Arial" panose="020B0604020202020204" pitchFamily="34" charset="0"/>
                        <a:buChar char="•"/>
                      </a:pPr>
                      <a:r>
                        <a:rPr lang="en-US" sz="1600"/>
                        <a:t>Reduced near-term drawdown of local, regional and state funds.</a:t>
                      </a:r>
                    </a:p>
                    <a:p>
                      <a:pPr marL="342900" indent="-342900">
                        <a:buFont typeface="Arial" panose="020B0604020202020204" pitchFamily="34" charset="0"/>
                        <a:buChar char="•"/>
                      </a:pPr>
                      <a:r>
                        <a:rPr lang="en-US" sz="1600"/>
                        <a:t>Could allow for early opening of one station while other stations are completed.</a:t>
                      </a:r>
                    </a:p>
                  </a:txBody>
                  <a:tcPr marL="68580" marR="68580" marT="34290" marB="34290"/>
                </a:tc>
                <a:tc>
                  <a:txBody>
                    <a:bodyPr/>
                    <a:lstStyle/>
                    <a:p>
                      <a:pPr marL="342900" indent="-342900">
                        <a:buFont typeface="Arial" panose="020B0604020202020204" pitchFamily="34" charset="0"/>
                        <a:buChar char="•"/>
                      </a:pPr>
                      <a:r>
                        <a:rPr lang="en-US" sz="1600" dirty="0"/>
                        <a:t>Longer overall construction schedule duration.</a:t>
                      </a:r>
                    </a:p>
                    <a:p>
                      <a:pPr marL="342900" indent="-342900">
                        <a:buFont typeface="Arial" panose="020B0604020202020204" pitchFamily="34" charset="0"/>
                        <a:buChar char="•"/>
                      </a:pPr>
                      <a:r>
                        <a:rPr lang="en-US" sz="1600" dirty="0"/>
                        <a:t>Higher total cost to the program.</a:t>
                      </a:r>
                    </a:p>
                  </a:txBody>
                  <a:tcPr marL="68580" marR="68580" marT="34290" marB="34290"/>
                </a:tc>
                <a:extLst>
                  <a:ext uri="{0D108BD9-81ED-4DB2-BD59-A6C34878D82A}">
                    <a16:rowId xmlns:a16="http://schemas.microsoft.com/office/drawing/2014/main" val="3558110200"/>
                  </a:ext>
                </a:extLst>
              </a:tr>
            </a:tbl>
          </a:graphicData>
        </a:graphic>
      </p:graphicFrame>
      <p:sp>
        <p:nvSpPr>
          <p:cNvPr id="2" name="Slide Number Placeholder 1">
            <a:extLst>
              <a:ext uri="{FF2B5EF4-FFF2-40B4-BE49-F238E27FC236}">
                <a16:creationId xmlns:a16="http://schemas.microsoft.com/office/drawing/2014/main" id="{F584CC95-6E6B-BBA6-E582-30C836B954A7}"/>
              </a:ext>
            </a:extLst>
          </p:cNvPr>
          <p:cNvSpPr>
            <a:spLocks noGrp="1"/>
          </p:cNvSpPr>
          <p:nvPr>
            <p:ph type="sldNum" sz="quarter" idx="4"/>
          </p:nvPr>
        </p:nvSpPr>
        <p:spPr>
          <a:xfrm>
            <a:off x="8187718" y="4767265"/>
            <a:ext cx="751327" cy="273845"/>
          </a:xfrm>
        </p:spPr>
        <p:txBody>
          <a:bodyPr/>
          <a:lstStyle/>
          <a:p>
            <a:fld id="{7D849402-4170-CE4A-A196-BDEB35909225}" type="slidenum">
              <a:rPr lang="en-US" smtClean="0"/>
              <a:pPr/>
              <a:t>12</a:t>
            </a:fld>
            <a:endParaRPr lang="en-US"/>
          </a:p>
        </p:txBody>
      </p:sp>
    </p:spTree>
    <p:extLst>
      <p:ext uri="{BB962C8B-B14F-4D97-AF65-F5344CB8AC3E}">
        <p14:creationId xmlns:p14="http://schemas.microsoft.com/office/powerpoint/2010/main" val="23693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D7773-8B8D-2926-DE0A-8F214FD3C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A33EC-7FE2-EFC9-09B4-637828187AFE}"/>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rPr>
              <a:t>Summary of Findings</a:t>
            </a:r>
          </a:p>
        </p:txBody>
      </p:sp>
      <p:sp>
        <p:nvSpPr>
          <p:cNvPr id="6" name="Content Placeholder 5">
            <a:extLst>
              <a:ext uri="{FF2B5EF4-FFF2-40B4-BE49-F238E27FC236}">
                <a16:creationId xmlns:a16="http://schemas.microsoft.com/office/drawing/2014/main" id="{F97CB4F6-2569-8159-5F40-96667CA40972}"/>
              </a:ext>
            </a:extLst>
          </p:cNvPr>
          <p:cNvSpPr>
            <a:spLocks noGrp="1"/>
          </p:cNvSpPr>
          <p:nvPr>
            <p:ph idx="1"/>
          </p:nvPr>
        </p:nvSpPr>
        <p:spPr>
          <a:xfrm>
            <a:off x="228599" y="939163"/>
            <a:ext cx="8383979" cy="376136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defTabSz="311722">
              <a:spcBef>
                <a:spcPts val="0"/>
              </a:spcBef>
              <a:spcAft>
                <a:spcPts val="450"/>
              </a:spcAft>
              <a:buFont typeface="Arial" panose="020B0604020202020204" pitchFamily="34" charset="0"/>
              <a:buChar char="•"/>
              <a:defRPr/>
            </a:pPr>
            <a:r>
              <a:rPr lang="en-US" sz="2000"/>
              <a:t>“Adapt” the project as-needed: </a:t>
            </a:r>
          </a:p>
          <a:p>
            <a:pPr marL="1018281" lvl="1" indent="-342900" defTabSz="311722">
              <a:spcBef>
                <a:spcPts val="0"/>
              </a:spcBef>
              <a:spcAft>
                <a:spcPts val="450"/>
              </a:spcAft>
              <a:buFont typeface="Arial" panose="020B0604020202020204" pitchFamily="34" charset="0"/>
              <a:buChar char="•"/>
              <a:defRPr/>
            </a:pPr>
            <a:r>
              <a:rPr lang="en-US" sz="2000"/>
              <a:t>Maximize the use of the authority granted under the existing FTA Letter of No Prejudice</a:t>
            </a:r>
          </a:p>
          <a:p>
            <a:pPr marL="1018281" lvl="1" indent="-342900" defTabSz="311722">
              <a:spcBef>
                <a:spcPts val="0"/>
              </a:spcBef>
              <a:spcAft>
                <a:spcPts val="450"/>
              </a:spcAft>
              <a:buFont typeface="Arial" panose="020B0604020202020204" pitchFamily="34" charset="0"/>
              <a:buChar char="•"/>
              <a:defRPr/>
            </a:pPr>
            <a:r>
              <a:rPr lang="en-US" sz="2000"/>
              <a:t>Commit local, regional and state funds to critical construction contracts in coordination with state and regional partners.</a:t>
            </a:r>
          </a:p>
          <a:p>
            <a:pPr marL="1018281" lvl="1" indent="-342900" defTabSz="311722">
              <a:spcBef>
                <a:spcPts val="0"/>
              </a:spcBef>
              <a:spcAft>
                <a:spcPts val="450"/>
              </a:spcAft>
              <a:buFont typeface="Arial" panose="020B0604020202020204" pitchFamily="34" charset="0"/>
              <a:buChar char="•"/>
              <a:defRPr/>
            </a:pPr>
            <a:r>
              <a:rPr lang="en-US" sz="2000"/>
              <a:t>Contract packaging and financing plans will prioritize flexibility with FFGA date. </a:t>
            </a:r>
          </a:p>
          <a:p>
            <a:pPr marL="1018281" lvl="1" indent="-342900" defTabSz="311722">
              <a:spcBef>
                <a:spcPts val="0"/>
              </a:spcBef>
              <a:spcAft>
                <a:spcPts val="450"/>
              </a:spcAft>
              <a:buFont typeface="Arial" panose="020B0604020202020204" pitchFamily="34" charset="0"/>
              <a:buChar char="•"/>
              <a:defRPr/>
            </a:pPr>
            <a:r>
              <a:rPr lang="en-US" sz="2000"/>
              <a:t>Maintain project momentum.</a:t>
            </a:r>
          </a:p>
          <a:p>
            <a:pPr marL="1018281" lvl="1" indent="-342900" defTabSz="311722">
              <a:spcBef>
                <a:spcPts val="0"/>
              </a:spcBef>
              <a:spcAft>
                <a:spcPts val="450"/>
              </a:spcAft>
              <a:buFont typeface="Arial" panose="020B0604020202020204" pitchFamily="34" charset="0"/>
              <a:buChar char="•"/>
              <a:defRPr/>
            </a:pPr>
            <a:endParaRPr lang="en-US" sz="2100"/>
          </a:p>
        </p:txBody>
      </p:sp>
      <p:sp>
        <p:nvSpPr>
          <p:cNvPr id="3" name="Slide Number Placeholder 1">
            <a:extLst>
              <a:ext uri="{FF2B5EF4-FFF2-40B4-BE49-F238E27FC236}">
                <a16:creationId xmlns:a16="http://schemas.microsoft.com/office/drawing/2014/main" id="{4F5899F8-0F64-C756-ACA8-C7536BC86E35}"/>
              </a:ext>
            </a:extLst>
          </p:cNvPr>
          <p:cNvSpPr>
            <a:spLocks noGrp="1"/>
          </p:cNvSpPr>
          <p:nvPr>
            <p:ph type="sldNum" sz="quarter" idx="4"/>
          </p:nvPr>
        </p:nvSpPr>
        <p:spPr>
          <a:xfrm>
            <a:off x="8187718" y="4767265"/>
            <a:ext cx="751327" cy="273845"/>
          </a:xfrm>
        </p:spPr>
        <p:txBody>
          <a:bodyPr/>
          <a:lstStyle/>
          <a:p>
            <a:fld id="{7D849402-4170-CE4A-A196-BDEB35909225}" type="slidenum">
              <a:rPr lang="en-US" smtClean="0"/>
              <a:pPr/>
              <a:t>13</a:t>
            </a:fld>
            <a:endParaRPr lang="en-US"/>
          </a:p>
        </p:txBody>
      </p:sp>
    </p:spTree>
    <p:extLst>
      <p:ext uri="{BB962C8B-B14F-4D97-AF65-F5344CB8AC3E}">
        <p14:creationId xmlns:p14="http://schemas.microsoft.com/office/powerpoint/2010/main" val="25449116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3117-203D-8D55-8685-16E1B2A1B83B}"/>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rPr>
              <a:t>Adaptive Plan – Contract Packaging </a:t>
            </a:r>
          </a:p>
        </p:txBody>
      </p:sp>
      <p:sp>
        <p:nvSpPr>
          <p:cNvPr id="3" name="Content Placeholder 2">
            <a:extLst>
              <a:ext uri="{FF2B5EF4-FFF2-40B4-BE49-F238E27FC236}">
                <a16:creationId xmlns:a16="http://schemas.microsoft.com/office/drawing/2014/main" id="{756B2144-7AF6-E69D-0E72-A21EC8AEC3DC}"/>
              </a:ext>
            </a:extLst>
          </p:cNvPr>
          <p:cNvSpPr>
            <a:spLocks noGrp="1"/>
          </p:cNvSpPr>
          <p:nvPr>
            <p:ph idx="1"/>
          </p:nvPr>
        </p:nvSpPr>
        <p:spPr>
          <a:xfrm>
            <a:off x="228599" y="999420"/>
            <a:ext cx="8496795" cy="3767846"/>
          </a:xfr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2000">
                <a:latin typeface="+mj-lt"/>
                <a:cs typeface="Arial"/>
              </a:rPr>
              <a:t>Reviewing Contract Packaging and various contract models to efficiently advance the project, reduce risk and maintain schedule.</a:t>
            </a:r>
          </a:p>
          <a:p>
            <a:pPr marL="342900" indent="-342900">
              <a:buFont typeface="Arial" panose="020B0604020202020204" pitchFamily="34" charset="0"/>
              <a:buChar char="•"/>
            </a:pPr>
            <a:endParaRPr lang="en-US" sz="2000">
              <a:latin typeface="+mj-lt"/>
              <a:cs typeface="Arial"/>
            </a:endParaRPr>
          </a:p>
          <a:p>
            <a:pPr marL="342900" indent="-342900">
              <a:buFont typeface="Arial" panose="020B0604020202020204" pitchFamily="34" charset="0"/>
              <a:buChar char="•"/>
            </a:pPr>
            <a:r>
              <a:rPr lang="en-US" sz="2000">
                <a:latin typeface="+mj-lt"/>
              </a:rPr>
              <a:t>Advancing design now to increase estimate confidence and reduce project risk and contingency. </a:t>
            </a:r>
          </a:p>
          <a:p>
            <a:pPr marL="342900" indent="-342900">
              <a:buFont typeface="Arial" panose="020B0604020202020204" pitchFamily="34" charset="0"/>
              <a:buChar char="•"/>
            </a:pPr>
            <a:endParaRPr lang="en-US" sz="2000">
              <a:latin typeface="+mj-lt"/>
              <a:cs typeface="Arial"/>
            </a:endParaRPr>
          </a:p>
          <a:p>
            <a:pPr marL="342900" indent="-342900">
              <a:buFont typeface="Arial" panose="020B0604020202020204" pitchFamily="34" charset="0"/>
              <a:buChar char="•"/>
            </a:pPr>
            <a:r>
              <a:rPr lang="en-US" sz="2000">
                <a:latin typeface="+mj-lt"/>
              </a:rPr>
              <a:t>Solicitating Industry Feedback.</a:t>
            </a:r>
          </a:p>
          <a:p>
            <a:pPr marL="342900" indent="-342900">
              <a:buFont typeface="Arial" panose="020B0604020202020204" pitchFamily="34" charset="0"/>
              <a:buChar char="•"/>
            </a:pPr>
            <a:endParaRPr lang="en-US" sz="2000">
              <a:latin typeface="+mj-lt"/>
              <a:cs typeface="Arial"/>
            </a:endParaRPr>
          </a:p>
          <a:p>
            <a:pPr marL="342900" indent="-342900">
              <a:buFont typeface="Arial" panose="020B0604020202020204" pitchFamily="34" charset="0"/>
              <a:buChar char="•"/>
            </a:pPr>
            <a:r>
              <a:rPr lang="en-US" sz="2000">
                <a:latin typeface="+mj-lt"/>
                <a:cs typeface="Arial"/>
              </a:rPr>
              <a:t>Pushing Non‑Critical Work “to the Right” to Prioritize High‑Value Activities and maintain flexibility for later contract packages.</a:t>
            </a:r>
          </a:p>
        </p:txBody>
      </p:sp>
      <p:sp>
        <p:nvSpPr>
          <p:cNvPr id="6" name="Slide Number Placeholder 2">
            <a:extLst>
              <a:ext uri="{FF2B5EF4-FFF2-40B4-BE49-F238E27FC236}">
                <a16:creationId xmlns:a16="http://schemas.microsoft.com/office/drawing/2014/main" id="{7B657012-694B-A94B-0D7D-701263C6E27C}"/>
              </a:ext>
            </a:extLst>
          </p:cNvPr>
          <p:cNvSpPr txBox="1">
            <a:spLocks/>
          </p:cNvSpPr>
          <p:nvPr/>
        </p:nvSpPr>
        <p:spPr>
          <a:xfrm>
            <a:off x="6805446" y="4767266"/>
            <a:ext cx="2133600" cy="273845"/>
          </a:xfrm>
          <a:prstGeom prst="rect">
            <a:avLst/>
          </a:prstGeom>
        </p:spPr>
        <p:txBody>
          <a:bodyPr vert="horz" lIns="91440" tIns="45720" rIns="91440" bIns="45720" rtlCol="0" anchor="ct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r" defTabSz="685800">
              <a:defRPr/>
            </a:pPr>
            <a:fld id="{7D849402-4170-CE4A-A196-BDEB35909225}" type="slidenum">
              <a:rPr lang="en-US" sz="1200" smtClean="0">
                <a:solidFill>
                  <a:srgbClr val="4C4E56"/>
                </a:solidFill>
                <a:latin typeface="Arial" panose="020B0604020202020204" pitchFamily="34" charset="0"/>
                <a:cs typeface="Arial" panose="020B0604020202020204" pitchFamily="34" charset="0"/>
              </a:rPr>
              <a:pPr algn="r" defTabSz="685800">
                <a:defRPr/>
              </a:pPr>
              <a:t>14</a:t>
            </a:fld>
            <a:endParaRPr lang="en-US" sz="1200">
              <a:solidFill>
                <a:srgbClr val="4C4E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572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AC46-6B9E-F325-4686-829EFC858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E2DCF-B264-CA3C-2F1A-B5D9ECFEF3D1}"/>
              </a:ext>
            </a:extLst>
          </p:cNvPr>
          <p:cNvSpPr>
            <a:spLocks noGrp="1"/>
          </p:cNvSpPr>
          <p:nvPr>
            <p:ph type="title"/>
          </p:nvPr>
        </p:nvSpPr>
        <p:spPr>
          <a:xfrm>
            <a:off x="228601" y="166380"/>
            <a:ext cx="7538293" cy="47889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rPr>
              <a:t>Overview of Delivery Models</a:t>
            </a:r>
          </a:p>
        </p:txBody>
      </p:sp>
      <p:sp>
        <p:nvSpPr>
          <p:cNvPr id="19" name="TextBox 18">
            <a:extLst>
              <a:ext uri="{FF2B5EF4-FFF2-40B4-BE49-F238E27FC236}">
                <a16:creationId xmlns:a16="http://schemas.microsoft.com/office/drawing/2014/main" id="{68F85D4D-A947-FE72-0296-199498B5D797}"/>
              </a:ext>
            </a:extLst>
          </p:cNvPr>
          <p:cNvSpPr txBox="1"/>
          <p:nvPr/>
        </p:nvSpPr>
        <p:spPr>
          <a:xfrm>
            <a:off x="489857" y="929263"/>
            <a:ext cx="8546794" cy="415498"/>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rgbClr val="56636F"/>
                </a:solidFill>
                <a:latin typeface="Calibri" panose="020F0502020204030204"/>
              </a:rPr>
              <a:t>Delivery Methods can be viewed on a continuum of responsibility and risk</a:t>
            </a:r>
          </a:p>
        </p:txBody>
      </p:sp>
      <p:sp>
        <p:nvSpPr>
          <p:cNvPr id="18" name="Freeform: Shape 17">
            <a:extLst>
              <a:ext uri="{FF2B5EF4-FFF2-40B4-BE49-F238E27FC236}">
                <a16:creationId xmlns:a16="http://schemas.microsoft.com/office/drawing/2014/main" id="{25501960-E0AF-8E3F-61FD-FAF842453FB8}"/>
              </a:ext>
              <a:ext uri="{C183D7F6-B498-43B3-948B-1728B52AA6E4}">
                <adec:decorative xmlns:adec="http://schemas.microsoft.com/office/drawing/2017/decorative" val="1"/>
              </a:ext>
            </a:extLst>
          </p:cNvPr>
          <p:cNvSpPr/>
          <p:nvPr/>
        </p:nvSpPr>
        <p:spPr>
          <a:xfrm flipH="1">
            <a:off x="489857" y="1583956"/>
            <a:ext cx="8177163" cy="297611"/>
          </a:xfrm>
          <a:custGeom>
            <a:avLst/>
            <a:gdLst>
              <a:gd name="connsiteX0" fmla="*/ 10807994 w 10902884"/>
              <a:gd name="connsiteY0" fmla="*/ 0 h 396815"/>
              <a:gd name="connsiteX1" fmla="*/ 5460027 w 10902884"/>
              <a:gd name="connsiteY1" fmla="*/ 0 h 396815"/>
              <a:gd name="connsiteX2" fmla="*/ 5442857 w 10902884"/>
              <a:gd name="connsiteY2" fmla="*/ 0 h 396815"/>
              <a:gd name="connsiteX3" fmla="*/ 94890 w 10902884"/>
              <a:gd name="connsiteY3" fmla="*/ 0 h 396815"/>
              <a:gd name="connsiteX4" fmla="*/ 0 w 10902884"/>
              <a:gd name="connsiteY4" fmla="*/ 198408 h 396815"/>
              <a:gd name="connsiteX5" fmla="*/ 94890 w 10902884"/>
              <a:gd name="connsiteY5" fmla="*/ 396815 h 396815"/>
              <a:gd name="connsiteX6" fmla="*/ 5442857 w 10902884"/>
              <a:gd name="connsiteY6" fmla="*/ 396815 h 396815"/>
              <a:gd name="connsiteX7" fmla="*/ 5460027 w 10902884"/>
              <a:gd name="connsiteY7" fmla="*/ 396815 h 396815"/>
              <a:gd name="connsiteX8" fmla="*/ 10807994 w 10902884"/>
              <a:gd name="connsiteY8" fmla="*/ 396815 h 396815"/>
              <a:gd name="connsiteX9" fmla="*/ 10902884 w 10902884"/>
              <a:gd name="connsiteY9" fmla="*/ 198408 h 39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02884" h="396815">
                <a:moveTo>
                  <a:pt x="10807994" y="0"/>
                </a:moveTo>
                <a:lnTo>
                  <a:pt x="5460027" y="0"/>
                </a:lnTo>
                <a:lnTo>
                  <a:pt x="5442857" y="0"/>
                </a:lnTo>
                <a:lnTo>
                  <a:pt x="94890" y="0"/>
                </a:lnTo>
                <a:lnTo>
                  <a:pt x="0" y="198408"/>
                </a:lnTo>
                <a:lnTo>
                  <a:pt x="94890" y="396815"/>
                </a:lnTo>
                <a:lnTo>
                  <a:pt x="5442857" y="396815"/>
                </a:lnTo>
                <a:lnTo>
                  <a:pt x="5460027" y="396815"/>
                </a:lnTo>
                <a:lnTo>
                  <a:pt x="10807994" y="396815"/>
                </a:lnTo>
                <a:lnTo>
                  <a:pt x="10902884" y="198408"/>
                </a:lnTo>
                <a:close/>
              </a:path>
            </a:pathLst>
          </a:custGeom>
          <a:solidFill>
            <a:srgbClr val="4484AF"/>
          </a:solidFill>
          <a:ln w="12700" cap="flat" cmpd="sng" algn="ctr">
            <a:noFill/>
            <a:prstDash val="solid"/>
            <a:miter lim="800000"/>
          </a:ln>
          <a:effectLst/>
        </p:spPr>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descr="Delivery methods and how they rank on a continuum of responsibility and risk. On the right side of the continuum is “Greater Owner Role and Risk,” and on the left side is “Greater Private Role and Risk.” The methods listed, from right to left, are “Design-Bid-Build (DBB),” “Construction Manager/General Contractor,” “Progressive Design-Build (PDB),” “Design-Build (DB),” and “Other Methods including: Design-Build-Operate-Maintain-Finance, P3, etc.”">
            <a:extLst>
              <a:ext uri="{FF2B5EF4-FFF2-40B4-BE49-F238E27FC236}">
                <a16:creationId xmlns:a16="http://schemas.microsoft.com/office/drawing/2014/main" id="{09E38D19-597F-1987-8F79-87DD343F4647}"/>
              </a:ext>
            </a:extLst>
          </p:cNvPr>
          <p:cNvSpPr txBox="1"/>
          <p:nvPr/>
        </p:nvSpPr>
        <p:spPr>
          <a:xfrm>
            <a:off x="501174" y="1582719"/>
            <a:ext cx="2521744"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a:solidFill>
                  <a:prstClr val="white"/>
                </a:solidFill>
                <a:latin typeface="ScalaSansLF-Regular" panose="02000503060000020004" pitchFamily="2" charset="0"/>
              </a:rPr>
              <a:t>Greater Owner Role &amp; Risk</a:t>
            </a:r>
          </a:p>
        </p:txBody>
      </p:sp>
      <p:sp>
        <p:nvSpPr>
          <p:cNvPr id="24" name="TextBox 23" descr="Delivery methods and how they rank on a continuum of responsibility and risk. On the right side of the continuum is “Greater Owner Role and Risk,” and on the left side is “Greater Private Role and Risk.” The methods listed, from right to left, are “Design-Bid-Build (DBB),” “Construction Manager/General Contractor,” “Progressive Design-Build (PDB),” “Design-Build (DB),” and “Other Methods including: Design-Build-Operate-Maintain-Finance, P3, etc.”">
            <a:extLst>
              <a:ext uri="{FF2B5EF4-FFF2-40B4-BE49-F238E27FC236}">
                <a16:creationId xmlns:a16="http://schemas.microsoft.com/office/drawing/2014/main" id="{674FFA03-3ECF-2607-3DDC-9ACBB4FAB475}"/>
              </a:ext>
            </a:extLst>
          </p:cNvPr>
          <p:cNvSpPr txBox="1"/>
          <p:nvPr/>
        </p:nvSpPr>
        <p:spPr>
          <a:xfrm>
            <a:off x="5984885" y="1582719"/>
            <a:ext cx="2564602"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500" b="1">
                <a:solidFill>
                  <a:prstClr val="white"/>
                </a:solidFill>
                <a:latin typeface="ScalaSansLF-Regular" panose="02000503060000020004" pitchFamily="2" charset="0"/>
              </a:rPr>
              <a:t>Greater Private Role &amp; Risk</a:t>
            </a:r>
          </a:p>
        </p:txBody>
      </p:sp>
      <p:sp>
        <p:nvSpPr>
          <p:cNvPr id="25" name="Rounded Rectangle 36" descr="Chart shows delivery methods and how they rank on a continuum of responsibility and risk. On the right side of the continuum is “Greater Owner Role and Risk,” and on the left side is “Greater Private Role and Risk.” ">
            <a:extLst>
              <a:ext uri="{FF2B5EF4-FFF2-40B4-BE49-F238E27FC236}">
                <a16:creationId xmlns:a16="http://schemas.microsoft.com/office/drawing/2014/main" id="{175C5DD5-E931-10B3-D1C5-00F184B836BB}"/>
              </a:ext>
            </a:extLst>
          </p:cNvPr>
          <p:cNvSpPr/>
          <p:nvPr/>
        </p:nvSpPr>
        <p:spPr>
          <a:xfrm>
            <a:off x="477283" y="1989909"/>
            <a:ext cx="951458" cy="864394"/>
          </a:xfrm>
          <a:prstGeom prst="roundRect">
            <a:avLst/>
          </a:prstGeom>
          <a:solidFill>
            <a:srgbClr val="4472C4">
              <a:lumMod val="20000"/>
              <a:lumOff val="80000"/>
            </a:srgbClr>
          </a:solidFill>
          <a:ln w="38100" cap="flat" cmpd="sng" algn="ctr">
            <a:solidFill>
              <a:schemeClr val="accent4"/>
            </a:solidFill>
            <a:prstDash val="dash"/>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Design-Bid-Build</a:t>
            </a:r>
          </a:p>
          <a:p>
            <a:pPr marL="0" marR="0" lvl="0" indent="0" algn="ctr" defTabSz="685800" eaLnBrk="1" fontAlgn="auto" latinLnBrk="0" hangingPunct="1">
              <a:lnSpc>
                <a:spcPct val="100000"/>
              </a:lnSpc>
              <a:spcBef>
                <a:spcPts val="0"/>
              </a:spcBef>
              <a:spcAft>
                <a:spcPts val="0"/>
              </a:spcAft>
              <a:buClrTx/>
              <a:buSzTx/>
              <a:buFontTx/>
              <a:buNone/>
              <a:tabLst/>
              <a:defRPr/>
            </a:pPr>
            <a:r>
              <a:rPr lang="en-US" sz="1050" b="1" kern="0">
                <a:solidFill>
                  <a:srgbClr val="4472C4">
                    <a:lumMod val="75000"/>
                  </a:srgbClr>
                </a:solidFill>
                <a:latin typeface="Calibri" panose="020F0502020204030204"/>
              </a:rPr>
              <a:t>(DBB)</a:t>
            </a:r>
            <a:endPar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31" name="Rounded Rectangle 36" descr="Chart shows delivery methods and how they rank on a continuum of responsibility and risk. On the right side of the continuum is “Greater Owner Role and Risk,” and on the left side is “Greater Private Role and Risk.” ">
            <a:extLst>
              <a:ext uri="{FF2B5EF4-FFF2-40B4-BE49-F238E27FC236}">
                <a16:creationId xmlns:a16="http://schemas.microsoft.com/office/drawing/2014/main" id="{EAB1D1FE-D641-993F-3060-3389DB0A1BED}"/>
              </a:ext>
            </a:extLst>
          </p:cNvPr>
          <p:cNvSpPr/>
          <p:nvPr/>
        </p:nvSpPr>
        <p:spPr>
          <a:xfrm>
            <a:off x="1512236" y="1989909"/>
            <a:ext cx="951458" cy="864394"/>
          </a:xfrm>
          <a:prstGeom prst="roundRect">
            <a:avLst/>
          </a:prstGeom>
          <a:solidFill>
            <a:srgbClr val="4472C4">
              <a:lumMod val="20000"/>
              <a:lumOff val="80000"/>
            </a:srgbClr>
          </a:solidFill>
          <a:ln w="38100" cap="flat" cmpd="sng" algn="ctr">
            <a:solidFill>
              <a:schemeClr val="accent4"/>
            </a:solidFill>
            <a:prstDash val="dash"/>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Construction Manager/</a:t>
            </a:r>
            <a:b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b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General Contractor</a:t>
            </a:r>
          </a:p>
          <a:p>
            <a:pPr marL="0" marR="0" lvl="0" indent="0" algn="ctr" defTabSz="685800" eaLnBrk="1" fontAlgn="auto" latinLnBrk="0" hangingPunct="1">
              <a:lnSpc>
                <a:spcPct val="100000"/>
              </a:lnSpc>
              <a:spcBef>
                <a:spcPts val="0"/>
              </a:spcBef>
              <a:spcAft>
                <a:spcPts val="0"/>
              </a:spcAft>
              <a:buClrTx/>
              <a:buSzTx/>
              <a:buFontTx/>
              <a:buNone/>
              <a:tabLst/>
              <a:defRPr/>
            </a:pPr>
            <a:r>
              <a:rPr lang="en-US" sz="1050" b="1" kern="0">
                <a:solidFill>
                  <a:srgbClr val="4472C4">
                    <a:lumMod val="75000"/>
                  </a:srgbClr>
                </a:solidFill>
                <a:latin typeface="Calibri" panose="020F0502020204030204"/>
              </a:rPr>
              <a:t>(CM/GC)</a:t>
            </a:r>
            <a:endPar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32" name="Rounded Rectangle 36" descr="Chart shows delivery methods and how they rank on a continuum of responsibility and risk. On the right side of the continuum is “Greater Owner Role and Risk,” and on the left side is “Greater Private Role and Risk.” ">
            <a:extLst>
              <a:ext uri="{FF2B5EF4-FFF2-40B4-BE49-F238E27FC236}">
                <a16:creationId xmlns:a16="http://schemas.microsoft.com/office/drawing/2014/main" id="{A02DF7D9-1267-0006-C4DD-CD8B5E0AF54C}"/>
              </a:ext>
            </a:extLst>
          </p:cNvPr>
          <p:cNvSpPr/>
          <p:nvPr/>
        </p:nvSpPr>
        <p:spPr>
          <a:xfrm>
            <a:off x="2547190" y="1989909"/>
            <a:ext cx="951458" cy="864394"/>
          </a:xfrm>
          <a:prstGeom prst="roundRect">
            <a:avLst/>
          </a:prstGeom>
          <a:solidFill>
            <a:srgbClr val="4472C4">
              <a:lumMod val="20000"/>
              <a:lumOff val="80000"/>
            </a:srgbClr>
          </a:solidFill>
          <a:ln w="38100" cap="flat" cmpd="sng" algn="ctr">
            <a:solidFill>
              <a:schemeClr val="accent4"/>
            </a:solidFill>
            <a:prstDash val="dash"/>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Progressive Design-Build</a:t>
            </a:r>
          </a:p>
          <a:p>
            <a:pPr marL="0" marR="0" lvl="0" indent="0" algn="ctr" defTabSz="685800" eaLnBrk="1" fontAlgn="auto" latinLnBrk="0" hangingPunct="1">
              <a:lnSpc>
                <a:spcPct val="100000"/>
              </a:lnSpc>
              <a:spcBef>
                <a:spcPts val="0"/>
              </a:spcBef>
              <a:spcAft>
                <a:spcPts val="0"/>
              </a:spcAft>
              <a:buClrTx/>
              <a:buSzTx/>
              <a:buFontTx/>
              <a:buNone/>
              <a:tabLst/>
              <a:defRPr/>
            </a:pPr>
            <a:r>
              <a:rPr lang="en-US" sz="1050" b="1" kern="0">
                <a:solidFill>
                  <a:srgbClr val="4472C4">
                    <a:lumMod val="75000"/>
                  </a:srgbClr>
                </a:solidFill>
                <a:latin typeface="Calibri" panose="020F0502020204030204"/>
              </a:rPr>
              <a:t>(PDB)</a:t>
            </a:r>
            <a:endPar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26" name="Rounded Rectangle 37" descr="Chart shows delivery methods and how they rank on a continuum of responsibility and risk. On the right side of the continuum is “Greater Owner Role and Risk,” and on the left side is “Greater Private Role and Risk.” ">
            <a:extLst>
              <a:ext uri="{FF2B5EF4-FFF2-40B4-BE49-F238E27FC236}">
                <a16:creationId xmlns:a16="http://schemas.microsoft.com/office/drawing/2014/main" id="{36E0C5DB-6E1F-FE8E-BCDF-2ED3359B5FAA}"/>
              </a:ext>
            </a:extLst>
          </p:cNvPr>
          <p:cNvSpPr/>
          <p:nvPr/>
        </p:nvSpPr>
        <p:spPr>
          <a:xfrm>
            <a:off x="3582143" y="1989909"/>
            <a:ext cx="950119" cy="864394"/>
          </a:xfrm>
          <a:prstGeom prst="roundRect">
            <a:avLst/>
          </a:prstGeom>
          <a:solidFill>
            <a:srgbClr val="4472C4">
              <a:lumMod val="20000"/>
              <a:lumOff val="80000"/>
            </a:srgbClr>
          </a:solidFill>
          <a:ln w="38100" cap="flat" cmpd="sng" algn="ctr">
            <a:solidFill>
              <a:schemeClr val="accent4"/>
            </a:solidFill>
            <a:prstDash val="dash"/>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Design-Build (DB)</a:t>
            </a:r>
          </a:p>
          <a:p>
            <a:pPr marL="0" marR="0" lvl="0" indent="0" algn="ctr" defTabSz="685800" eaLnBrk="1" fontAlgn="auto" latinLnBrk="0" hangingPunct="1">
              <a:lnSpc>
                <a:spcPct val="100000"/>
              </a:lnSpc>
              <a:spcBef>
                <a:spcPts val="0"/>
              </a:spcBef>
              <a:spcAft>
                <a:spcPts val="0"/>
              </a:spcAft>
              <a:buClrTx/>
              <a:buSzTx/>
              <a:buFontTx/>
              <a:buNone/>
              <a:tabLst/>
              <a:defRPr/>
            </a:pPr>
            <a:r>
              <a:rPr lang="en-US" sz="900" kern="0">
                <a:solidFill>
                  <a:srgbClr val="4472C4">
                    <a:lumMod val="75000"/>
                  </a:srgbClr>
                </a:solidFill>
                <a:latin typeface="Calibri" panose="020F0502020204030204"/>
              </a:rPr>
              <a:t>inc. Design-Furnish-Install-Test (DFI)</a:t>
            </a:r>
            <a:endParaRPr kumimoji="0" lang="en-US" sz="900" i="0" u="none" strike="noStrike" kern="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28" name="Rounded Rectangle 41" descr="Chart shows delivery methods and how they rank on a continuum of responsibility and risk. On the right side of the continuum is “Greater Owner Role and Risk,” and on the left side is “Greater Private Role and Risk.” ">
            <a:extLst>
              <a:ext uri="{FF2B5EF4-FFF2-40B4-BE49-F238E27FC236}">
                <a16:creationId xmlns:a16="http://schemas.microsoft.com/office/drawing/2014/main" id="{52191B7D-8AF2-A741-9EE7-828524A45927}"/>
              </a:ext>
            </a:extLst>
          </p:cNvPr>
          <p:cNvSpPr/>
          <p:nvPr/>
        </p:nvSpPr>
        <p:spPr>
          <a:xfrm>
            <a:off x="4615756" y="1989909"/>
            <a:ext cx="4050962" cy="864394"/>
          </a:xfrm>
          <a:prstGeom prst="roundRect">
            <a:avLst/>
          </a:prstGeom>
          <a:solidFill>
            <a:srgbClr val="4472C4">
              <a:lumMod val="20000"/>
              <a:lumOff val="80000"/>
            </a:srgbClr>
          </a:solidFill>
          <a:ln w="635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Other Methods including: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72C4">
                    <a:lumMod val="75000"/>
                  </a:srgbClr>
                </a:solidFill>
                <a:effectLst/>
                <a:uLnTx/>
                <a:uFillTx/>
                <a:latin typeface="Calibri" panose="020F0502020204030204"/>
                <a:ea typeface="+mn-ea"/>
                <a:cs typeface="+mn-cs"/>
              </a:rPr>
              <a:t>Design-Build-Operate-Maintain-Finance, P3, etc. </a:t>
            </a:r>
          </a:p>
        </p:txBody>
      </p:sp>
      <p:sp>
        <p:nvSpPr>
          <p:cNvPr id="3" name="Slide Number Placeholder 2">
            <a:extLst>
              <a:ext uri="{FF2B5EF4-FFF2-40B4-BE49-F238E27FC236}">
                <a16:creationId xmlns:a16="http://schemas.microsoft.com/office/drawing/2014/main" id="{14997759-AF09-BE8A-23C4-7C8946918B9E}"/>
              </a:ext>
            </a:extLst>
          </p:cNvPr>
          <p:cNvSpPr>
            <a:spLocks noGrp="1"/>
          </p:cNvSpPr>
          <p:nvPr>
            <p:ph type="sldNum" sz="quarter" idx="4"/>
          </p:nvPr>
        </p:nvSpPr>
        <p:spPr>
          <a:xfrm>
            <a:off x="6805446" y="4767266"/>
            <a:ext cx="2133600" cy="27384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200" b="0" i="0" u="none" strike="noStrike" kern="1200" cap="none" spc="0" normalizeH="0" baseline="0" noProof="0" smtClean="0">
                <a:ln>
                  <a:noFill/>
                </a:ln>
                <a:solidFill>
                  <a:srgbClr val="4C4E56"/>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C4E5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787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0992F-C6F1-B5A2-47B7-F61438343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C9A53-4D83-08A2-12D0-CC13FB126D46}"/>
              </a:ext>
            </a:extLst>
          </p:cNvPr>
          <p:cNvSpPr>
            <a:spLocks noGrp="1"/>
          </p:cNvSpPr>
          <p:nvPr>
            <p:ph type="title"/>
          </p:nvPr>
        </p:nvSpPr>
        <p:spPr>
          <a:xfrm>
            <a:off x="228601" y="166380"/>
            <a:ext cx="7538293" cy="47889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solidFill>
                  <a:schemeClr val="bg1"/>
                </a:solidFill>
              </a:rPr>
              <a:t>Overview of Delivery Models – Continued</a:t>
            </a:r>
          </a:p>
        </p:txBody>
      </p:sp>
      <p:sp>
        <p:nvSpPr>
          <p:cNvPr id="3" name="TextBox 2">
            <a:extLst>
              <a:ext uri="{FF2B5EF4-FFF2-40B4-BE49-F238E27FC236}">
                <a16:creationId xmlns:a16="http://schemas.microsoft.com/office/drawing/2014/main" id="{CA2A7FB5-86DB-D81E-B5F1-1C0CCE47A90E}"/>
              </a:ext>
            </a:extLst>
          </p:cNvPr>
          <p:cNvSpPr txBox="1"/>
          <p:nvPr/>
        </p:nvSpPr>
        <p:spPr>
          <a:xfrm>
            <a:off x="489857" y="929263"/>
            <a:ext cx="7886437"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a:solidFill>
                  <a:srgbClr val="56636F"/>
                </a:solidFill>
              </a:rPr>
              <a:t>Primary project delivery roles during each phase differ for each model</a:t>
            </a:r>
          </a:p>
        </p:txBody>
      </p:sp>
      <p:sp>
        <p:nvSpPr>
          <p:cNvPr id="54" name="Arrow: Chevron 53"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2133E46C-C3A7-5F18-5BB2-65F9C675F619}"/>
              </a:ext>
            </a:extLst>
          </p:cNvPr>
          <p:cNvSpPr/>
          <p:nvPr/>
        </p:nvSpPr>
        <p:spPr>
          <a:xfrm>
            <a:off x="177685" y="1525322"/>
            <a:ext cx="1386041" cy="214506"/>
          </a:xfrm>
          <a:prstGeom prst="chevron">
            <a:avLst>
              <a:gd name="adj" fmla="val 1320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ysClr val="windowText" lastClr="000000"/>
                </a:solidFill>
                <a:latin typeface="Arial" panose="020B0604020202020204" pitchFamily="34" charset="0"/>
                <a:cs typeface="Arial" panose="020B0604020202020204" pitchFamily="34" charset="0"/>
              </a:rPr>
              <a:t>Owner-Led</a:t>
            </a:r>
          </a:p>
        </p:txBody>
      </p:sp>
      <p:sp>
        <p:nvSpPr>
          <p:cNvPr id="17" name="TextBox 16" descr="A diagram showing an overview of delivery models and the differences in primary project delivery roles during each phase of each model. The diagram is divided into delivery roles, including owner-led and contractor-led. The timeline is divided into the planning phase, preconstruction phase, and the construction phase. The different models are traditional contracting, collaborative contracting, and lump sum DB contracting. ">
            <a:extLst>
              <a:ext uri="{FF2B5EF4-FFF2-40B4-BE49-F238E27FC236}">
                <a16:creationId xmlns:a16="http://schemas.microsoft.com/office/drawing/2014/main" id="{D37ACD78-CB0B-0952-2F4F-F432BB5F3C28}"/>
              </a:ext>
            </a:extLst>
          </p:cNvPr>
          <p:cNvSpPr txBox="1"/>
          <p:nvPr/>
        </p:nvSpPr>
        <p:spPr>
          <a:xfrm>
            <a:off x="4139291" y="1415560"/>
            <a:ext cx="1085850"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dirty="0">
                <a:solidFill>
                  <a:schemeClr val="tx2">
                    <a:lumMod val="75000"/>
                  </a:schemeClr>
                </a:solidFill>
                <a:latin typeface="Arial" panose="020B0604020202020204" pitchFamily="34" charset="0"/>
                <a:cs typeface="Arial" panose="020B0604020202020204" pitchFamily="34" charset="0"/>
              </a:rPr>
              <a:t>~30% design</a:t>
            </a:r>
          </a:p>
        </p:txBody>
      </p:sp>
      <p:sp>
        <p:nvSpPr>
          <p:cNvPr id="42" name="TextBox 41" descr="A diagram showing an overview of delivery models and the differences in primary project delivery roles during each phase of each model. The diagram is divided into delivery roles, including owner-led and contractor-led. The timeline is divided into the planning phase, preconstruction phase, and the construction phase. The different models are traditional contracting, collaborative contracting, and lump sum DB contracting. ">
            <a:extLst>
              <a:ext uri="{FF2B5EF4-FFF2-40B4-BE49-F238E27FC236}">
                <a16:creationId xmlns:a16="http://schemas.microsoft.com/office/drawing/2014/main" id="{CD4D3DCD-5E02-BB7E-C992-30B035C4B334}"/>
              </a:ext>
            </a:extLst>
          </p:cNvPr>
          <p:cNvSpPr txBox="1"/>
          <p:nvPr/>
        </p:nvSpPr>
        <p:spPr>
          <a:xfrm>
            <a:off x="6220457" y="1415736"/>
            <a:ext cx="1085850"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dirty="0">
                <a:solidFill>
                  <a:schemeClr val="tx2">
                    <a:lumMod val="75000"/>
                  </a:schemeClr>
                </a:solidFill>
                <a:latin typeface="Arial" panose="020B0604020202020204" pitchFamily="34" charset="0"/>
                <a:cs typeface="Arial" panose="020B0604020202020204" pitchFamily="34" charset="0"/>
              </a:rPr>
              <a:t>~100% design</a:t>
            </a:r>
          </a:p>
        </p:txBody>
      </p:sp>
      <p:sp>
        <p:nvSpPr>
          <p:cNvPr id="53" name="Arrow: Chevron 52"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AA54D3F7-E25D-5BA4-8F64-49E0E6275C82}"/>
              </a:ext>
            </a:extLst>
          </p:cNvPr>
          <p:cNvSpPr/>
          <p:nvPr/>
        </p:nvSpPr>
        <p:spPr>
          <a:xfrm>
            <a:off x="177685" y="1776515"/>
            <a:ext cx="1386042" cy="214506"/>
          </a:xfrm>
          <a:prstGeom prst="chevron">
            <a:avLst>
              <a:gd name="adj" fmla="val 13207"/>
            </a:avLst>
          </a:prstGeom>
          <a:solidFill>
            <a:srgbClr val="516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bg1"/>
                </a:solidFill>
                <a:latin typeface="Arial" panose="020B0604020202020204" pitchFamily="34" charset="0"/>
                <a:cs typeface="Arial" panose="020B0604020202020204" pitchFamily="34" charset="0"/>
              </a:rPr>
              <a:t>Contractor-Led</a:t>
            </a:r>
          </a:p>
        </p:txBody>
      </p:sp>
      <p:sp>
        <p:nvSpPr>
          <p:cNvPr id="16" name="Arrow: Chevron 15"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807A1054-B47A-632B-C09F-09D0405652B4}"/>
              </a:ext>
            </a:extLst>
          </p:cNvPr>
          <p:cNvSpPr/>
          <p:nvPr/>
        </p:nvSpPr>
        <p:spPr>
          <a:xfrm rot="5400000">
            <a:off x="4596491" y="1571088"/>
            <a:ext cx="171450" cy="285750"/>
          </a:xfrm>
          <a:prstGeom prst="chevron">
            <a:avLst>
              <a:gd name="adj" fmla="val 133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latin typeface="Arial" panose="020B0604020202020204" pitchFamily="34" charset="0"/>
              <a:cs typeface="Arial" panose="020B0604020202020204" pitchFamily="34" charset="0"/>
            </a:endParaRPr>
          </a:p>
        </p:txBody>
      </p:sp>
      <p:sp>
        <p:nvSpPr>
          <p:cNvPr id="41" name="Arrow: Chevron 40"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840CC0C5-B219-ABE2-C61A-C956CD5CE056}"/>
              </a:ext>
            </a:extLst>
          </p:cNvPr>
          <p:cNvSpPr/>
          <p:nvPr/>
        </p:nvSpPr>
        <p:spPr>
          <a:xfrm rot="5400000">
            <a:off x="6677657" y="1558388"/>
            <a:ext cx="171450" cy="285750"/>
          </a:xfrm>
          <a:prstGeom prst="chevron">
            <a:avLst>
              <a:gd name="adj" fmla="val 133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latin typeface="Arial" panose="020B0604020202020204" pitchFamily="34" charset="0"/>
              <a:cs typeface="Arial" panose="020B0604020202020204" pitchFamily="34" charset="0"/>
            </a:endParaRPr>
          </a:p>
        </p:txBody>
      </p:sp>
      <p:sp>
        <p:nvSpPr>
          <p:cNvPr id="5" name="Rectangle 4"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06B5E0F1-7295-C9CE-D38E-798CF4391B50}"/>
              </a:ext>
            </a:extLst>
          </p:cNvPr>
          <p:cNvSpPr/>
          <p:nvPr/>
        </p:nvSpPr>
        <p:spPr>
          <a:xfrm>
            <a:off x="2590251" y="1847319"/>
            <a:ext cx="2057400" cy="4114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tx1">
                    <a:lumMod val="65000"/>
                    <a:lumOff val="35000"/>
                  </a:schemeClr>
                </a:solidFill>
                <a:latin typeface="Arial" panose="020B0604020202020204" pitchFamily="34" charset="0"/>
                <a:cs typeface="Arial" panose="020B0604020202020204" pitchFamily="34" charset="0"/>
              </a:rPr>
              <a:t>Planning Phase</a:t>
            </a:r>
          </a:p>
        </p:txBody>
      </p:sp>
      <p:sp>
        <p:nvSpPr>
          <p:cNvPr id="8" name="Rectangle 7"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3FC6B4BC-C19E-B9B3-99DF-68C21A87CAF5}"/>
              </a:ext>
            </a:extLst>
          </p:cNvPr>
          <p:cNvSpPr/>
          <p:nvPr/>
        </p:nvSpPr>
        <p:spPr>
          <a:xfrm>
            <a:off x="4705982" y="1847319"/>
            <a:ext cx="2057400" cy="4114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tx1">
                    <a:lumMod val="65000"/>
                    <a:lumOff val="35000"/>
                  </a:schemeClr>
                </a:solidFill>
                <a:latin typeface="Arial" panose="020B0604020202020204" pitchFamily="34" charset="0"/>
                <a:cs typeface="Arial" panose="020B0604020202020204" pitchFamily="34" charset="0"/>
              </a:rPr>
              <a:t>Preconstruction Phase</a:t>
            </a:r>
          </a:p>
        </p:txBody>
      </p:sp>
      <p:sp>
        <p:nvSpPr>
          <p:cNvPr id="9" name="Rectangle 8"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7C719654-2EAB-1DD5-E77B-5EA3D5CB0E3D}"/>
              </a:ext>
            </a:extLst>
          </p:cNvPr>
          <p:cNvSpPr/>
          <p:nvPr/>
        </p:nvSpPr>
        <p:spPr>
          <a:xfrm>
            <a:off x="6809138" y="1845408"/>
            <a:ext cx="2057400" cy="4114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tx1">
                    <a:lumMod val="65000"/>
                    <a:lumOff val="35000"/>
                  </a:schemeClr>
                </a:solidFill>
                <a:latin typeface="Arial" panose="020B0604020202020204" pitchFamily="34" charset="0"/>
                <a:cs typeface="Arial" panose="020B0604020202020204" pitchFamily="34" charset="0"/>
              </a:rPr>
              <a:t>Construction Phase</a:t>
            </a:r>
          </a:p>
        </p:txBody>
      </p:sp>
      <p:sp>
        <p:nvSpPr>
          <p:cNvPr id="4" name="Rectangle 3"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07FE95B8-F403-264A-1605-5EA87334EA54}"/>
              </a:ext>
            </a:extLst>
          </p:cNvPr>
          <p:cNvSpPr/>
          <p:nvPr/>
        </p:nvSpPr>
        <p:spPr>
          <a:xfrm>
            <a:off x="177685" y="2371188"/>
            <a:ext cx="1292472" cy="685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solidFill>
                  <a:schemeClr val="tx2">
                    <a:lumMod val="75000"/>
                  </a:schemeClr>
                </a:solidFill>
                <a:latin typeface="Arial" panose="020B0604020202020204" pitchFamily="34" charset="0"/>
                <a:cs typeface="Arial" panose="020B0604020202020204" pitchFamily="34" charset="0"/>
              </a:rPr>
              <a:t>Traditional Contracting</a:t>
            </a:r>
          </a:p>
        </p:txBody>
      </p:sp>
      <p:sp>
        <p:nvSpPr>
          <p:cNvPr id="13" name="TextBox 12"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555BF50D-A210-0EB7-5801-2D878A3511DF}"/>
              </a:ext>
            </a:extLst>
          </p:cNvPr>
          <p:cNvSpPr txBox="1"/>
          <p:nvPr/>
        </p:nvSpPr>
        <p:spPr>
          <a:xfrm>
            <a:off x="1543051" y="2380707"/>
            <a:ext cx="955688" cy="67628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a:solidFill>
                  <a:schemeClr val="tx1">
                    <a:lumMod val="65000"/>
                    <a:lumOff val="35000"/>
                  </a:schemeClr>
                </a:solidFill>
              </a:rPr>
              <a:t>DBB</a:t>
            </a:r>
          </a:p>
        </p:txBody>
      </p:sp>
      <p:sp>
        <p:nvSpPr>
          <p:cNvPr id="39" name="Arrow: Right 38"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8635AA3F-9678-1F6B-3501-91ACEEE3B87E}"/>
              </a:ext>
            </a:extLst>
          </p:cNvPr>
          <p:cNvSpPr/>
          <p:nvPr/>
        </p:nvSpPr>
        <p:spPr>
          <a:xfrm>
            <a:off x="2590250" y="2371188"/>
            <a:ext cx="4218888" cy="685800"/>
          </a:xfrm>
          <a:prstGeom prst="rightArrow">
            <a:avLst>
              <a:gd name="adj1" fmla="val 100000"/>
              <a:gd name="adj2" fmla="val 133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ysClr val="windowText" lastClr="000000"/>
                </a:solidFill>
                <a:latin typeface="Arial" panose="020B0604020202020204" pitchFamily="34" charset="0"/>
                <a:cs typeface="Arial" panose="020B0604020202020204" pitchFamily="34" charset="0"/>
              </a:rPr>
              <a:t>Owner</a:t>
            </a:r>
          </a:p>
        </p:txBody>
      </p:sp>
      <p:sp>
        <p:nvSpPr>
          <p:cNvPr id="40" name="Arrow: Chevron 39"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227947C7-F470-FE4E-BEB7-B1C619702064}"/>
              </a:ext>
            </a:extLst>
          </p:cNvPr>
          <p:cNvSpPr/>
          <p:nvPr/>
        </p:nvSpPr>
        <p:spPr>
          <a:xfrm>
            <a:off x="6763382" y="2376536"/>
            <a:ext cx="2142534" cy="685800"/>
          </a:xfrm>
          <a:prstGeom prst="chevron">
            <a:avLst>
              <a:gd name="adj" fmla="val 13207"/>
            </a:avLst>
          </a:prstGeom>
          <a:solidFill>
            <a:srgbClr val="516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bg1"/>
                </a:solidFill>
                <a:latin typeface="Arial" panose="020B0604020202020204" pitchFamily="34" charset="0"/>
                <a:cs typeface="Arial" panose="020B0604020202020204" pitchFamily="34" charset="0"/>
              </a:rPr>
              <a:t>Contractor</a:t>
            </a:r>
          </a:p>
        </p:txBody>
      </p:sp>
      <p:sp>
        <p:nvSpPr>
          <p:cNvPr id="6" name="Rectangle 5"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7BD3E749-D74F-4824-4103-5020D7091E19}"/>
              </a:ext>
            </a:extLst>
          </p:cNvPr>
          <p:cNvSpPr/>
          <p:nvPr/>
        </p:nvSpPr>
        <p:spPr>
          <a:xfrm>
            <a:off x="171450" y="3125439"/>
            <a:ext cx="1285064" cy="685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solidFill>
                  <a:schemeClr val="tx2">
                    <a:lumMod val="75000"/>
                  </a:schemeClr>
                </a:solidFill>
                <a:latin typeface="Arial" panose="020B0604020202020204" pitchFamily="34" charset="0"/>
                <a:cs typeface="Arial" panose="020B0604020202020204" pitchFamily="34" charset="0"/>
              </a:rPr>
              <a:t>Collaborative Contracting</a:t>
            </a:r>
          </a:p>
        </p:txBody>
      </p:sp>
      <p:sp>
        <p:nvSpPr>
          <p:cNvPr id="15" name="TextBox 14"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2F8C5C64-B632-2847-CA62-C5885F57F5E2}"/>
              </a:ext>
            </a:extLst>
          </p:cNvPr>
          <p:cNvSpPr txBox="1"/>
          <p:nvPr/>
        </p:nvSpPr>
        <p:spPr>
          <a:xfrm>
            <a:off x="1540766" y="3153501"/>
            <a:ext cx="955688" cy="69249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dirty="0">
                <a:solidFill>
                  <a:schemeClr val="tx1">
                    <a:lumMod val="65000"/>
                    <a:lumOff val="35000"/>
                  </a:schemeClr>
                </a:solidFill>
              </a:rPr>
              <a:t>CM/GC, PDB, PDA (P3)</a:t>
            </a:r>
          </a:p>
        </p:txBody>
      </p:sp>
      <p:sp>
        <p:nvSpPr>
          <p:cNvPr id="36" name="Arrow: Right 35"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2F1767AE-4699-1C41-F7D1-E1D233BBFB30}"/>
              </a:ext>
              <a:ext uri="{C183D7F6-B498-43B3-948B-1728B52AA6E4}">
                <adec:decorative xmlns:adec="http://schemas.microsoft.com/office/drawing/2017/decorative" val="0"/>
              </a:ext>
            </a:extLst>
          </p:cNvPr>
          <p:cNvSpPr/>
          <p:nvPr/>
        </p:nvSpPr>
        <p:spPr>
          <a:xfrm>
            <a:off x="2580706" y="3153501"/>
            <a:ext cx="2066945" cy="685800"/>
          </a:xfrm>
          <a:prstGeom prst="rightArrow">
            <a:avLst>
              <a:gd name="adj1" fmla="val 100000"/>
              <a:gd name="adj2" fmla="val 133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ysClr val="windowText" lastClr="000000"/>
              </a:solidFill>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0A27276A-C28C-8E52-5452-CE2931A2821C}"/>
              </a:ext>
              <a:ext uri="{C183D7F6-B498-43B3-948B-1728B52AA6E4}">
                <adec:decorative xmlns:adec="http://schemas.microsoft.com/office/drawing/2017/decorative" val="1"/>
              </a:ext>
            </a:extLst>
          </p:cNvPr>
          <p:cNvSpPr/>
          <p:nvPr/>
        </p:nvSpPr>
        <p:spPr>
          <a:xfrm>
            <a:off x="2580705" y="3151482"/>
            <a:ext cx="2031480" cy="226547"/>
          </a:xfrm>
          <a:custGeom>
            <a:avLst/>
            <a:gdLst>
              <a:gd name="connsiteX0" fmla="*/ 0 w 2708640"/>
              <a:gd name="connsiteY0" fmla="*/ 0 h 302062"/>
              <a:gd name="connsiteX1" fmla="*/ 2631419 w 2708640"/>
              <a:gd name="connsiteY1" fmla="*/ 0 h 302062"/>
              <a:gd name="connsiteX2" fmla="*/ 2631419 w 2708640"/>
              <a:gd name="connsiteY2" fmla="*/ 310 h 302062"/>
              <a:gd name="connsiteX3" fmla="*/ 2708640 w 2708640"/>
              <a:gd name="connsiteY3" fmla="*/ 302062 h 302062"/>
              <a:gd name="connsiteX4" fmla="*/ 2631419 w 2708640"/>
              <a:gd name="connsiteY4" fmla="*/ 302062 h 302062"/>
              <a:gd name="connsiteX5" fmla="*/ 2631419 w 2708640"/>
              <a:gd name="connsiteY5" fmla="*/ 301752 h 302062"/>
              <a:gd name="connsiteX6" fmla="*/ 0 w 2708640"/>
              <a:gd name="connsiteY6" fmla="*/ 301752 h 30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8640" h="302062">
                <a:moveTo>
                  <a:pt x="0" y="0"/>
                </a:moveTo>
                <a:lnTo>
                  <a:pt x="2631419" y="0"/>
                </a:lnTo>
                <a:lnTo>
                  <a:pt x="2631419" y="310"/>
                </a:lnTo>
                <a:lnTo>
                  <a:pt x="2708640" y="302062"/>
                </a:lnTo>
                <a:lnTo>
                  <a:pt x="2631419" y="302062"/>
                </a:lnTo>
                <a:lnTo>
                  <a:pt x="2631419" y="301752"/>
                </a:lnTo>
                <a:lnTo>
                  <a:pt x="0" y="301752"/>
                </a:lnTo>
                <a:close/>
              </a:path>
            </a:pathLst>
          </a:custGeom>
          <a:solidFill>
            <a:srgbClr val="5162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TextBox 18"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DDAA7F08-DBEF-EAA3-6844-15643C041A8A}"/>
              </a:ext>
            </a:extLst>
          </p:cNvPr>
          <p:cNvSpPr txBox="1"/>
          <p:nvPr/>
        </p:nvSpPr>
        <p:spPr>
          <a:xfrm>
            <a:off x="2502935" y="3127067"/>
            <a:ext cx="2187020"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bg1"/>
                </a:solidFill>
                <a:latin typeface="Arial" panose="020B0604020202020204" pitchFamily="34" charset="0"/>
                <a:cs typeface="Arial" panose="020B0604020202020204" pitchFamily="34" charset="0"/>
              </a:rPr>
              <a:t>Contractor</a:t>
            </a:r>
          </a:p>
        </p:txBody>
      </p:sp>
      <p:sp>
        <p:nvSpPr>
          <p:cNvPr id="49" name="TextBox 48"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65E79659-DAF8-489A-738B-18AA1E257C90}"/>
              </a:ext>
            </a:extLst>
          </p:cNvPr>
          <p:cNvSpPr txBox="1"/>
          <p:nvPr/>
        </p:nvSpPr>
        <p:spPr>
          <a:xfrm>
            <a:off x="2505907" y="3465859"/>
            <a:ext cx="2187020"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ysClr val="windowText" lastClr="000000"/>
                </a:solidFill>
                <a:latin typeface="Arial" panose="020B0604020202020204" pitchFamily="34" charset="0"/>
                <a:cs typeface="Arial" panose="020B0604020202020204" pitchFamily="34" charset="0"/>
              </a:rPr>
              <a:t>Owner</a:t>
            </a:r>
          </a:p>
        </p:txBody>
      </p:sp>
      <p:sp>
        <p:nvSpPr>
          <p:cNvPr id="37" name="Arrow: Chevron 36" descr="A diagram showing an overview of delivery models and the differences in primary project delivery roles during each phase of each model. The diagram is divided into delivery roles, including owner-led and contractor-led.">
            <a:extLst>
              <a:ext uri="{FF2B5EF4-FFF2-40B4-BE49-F238E27FC236}">
                <a16:creationId xmlns:a16="http://schemas.microsoft.com/office/drawing/2014/main" id="{C0651460-79DE-BA86-0737-74C27B8A343D}"/>
              </a:ext>
              <a:ext uri="{C183D7F6-B498-43B3-948B-1728B52AA6E4}">
                <adec:decorative xmlns:adec="http://schemas.microsoft.com/office/drawing/2017/decorative" val="0"/>
              </a:ext>
            </a:extLst>
          </p:cNvPr>
          <p:cNvSpPr/>
          <p:nvPr/>
        </p:nvSpPr>
        <p:spPr>
          <a:xfrm>
            <a:off x="4612186" y="3160772"/>
            <a:ext cx="2196953" cy="685800"/>
          </a:xfrm>
          <a:prstGeom prst="chevron">
            <a:avLst>
              <a:gd name="adj" fmla="val 1320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ysClr val="windowText" lastClr="000000"/>
              </a:solidFill>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9145CE5E-A7E1-08F7-445E-60EDAEE50399}"/>
              </a:ext>
              <a:ext uri="{C183D7F6-B498-43B3-948B-1728B52AA6E4}">
                <adec:decorative xmlns:adec="http://schemas.microsoft.com/office/drawing/2017/decorative" val="1"/>
              </a:ext>
            </a:extLst>
          </p:cNvPr>
          <p:cNvSpPr/>
          <p:nvPr/>
        </p:nvSpPr>
        <p:spPr>
          <a:xfrm>
            <a:off x="4611829" y="3156063"/>
            <a:ext cx="2197310" cy="349669"/>
          </a:xfrm>
          <a:custGeom>
            <a:avLst/>
            <a:gdLst>
              <a:gd name="connsiteX0" fmla="*/ 0 w 2929747"/>
              <a:gd name="connsiteY0" fmla="*/ 5512 h 466225"/>
              <a:gd name="connsiteX1" fmla="*/ 122127 w 2929747"/>
              <a:gd name="connsiteY1" fmla="*/ 5512 h 466225"/>
              <a:gd name="connsiteX2" fmla="*/ 122127 w 2929747"/>
              <a:gd name="connsiteY2" fmla="*/ 466225 h 466225"/>
              <a:gd name="connsiteX3" fmla="*/ 2807620 w 2929747"/>
              <a:gd name="connsiteY3" fmla="*/ 0 h 466225"/>
              <a:gd name="connsiteX4" fmla="*/ 2929747 w 2929747"/>
              <a:gd name="connsiteY4" fmla="*/ 459891 h 466225"/>
              <a:gd name="connsiteX5" fmla="*/ 2807620 w 2929747"/>
              <a:gd name="connsiteY5" fmla="*/ 459891 h 466225"/>
              <a:gd name="connsiteX6" fmla="*/ 2807620 w 2929747"/>
              <a:gd name="connsiteY6" fmla="*/ 459890 h 466225"/>
              <a:gd name="connsiteX7" fmla="*/ 122128 w 2929747"/>
              <a:gd name="connsiteY7" fmla="*/ 459890 h 466225"/>
              <a:gd name="connsiteX8" fmla="*/ 122128 w 2929747"/>
              <a:gd name="connsiteY8" fmla="*/ 5513 h 466225"/>
              <a:gd name="connsiteX9" fmla="*/ 2807620 w 2929747"/>
              <a:gd name="connsiteY9" fmla="*/ 5513 h 46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9747" h="466225">
                <a:moveTo>
                  <a:pt x="0" y="5512"/>
                </a:moveTo>
                <a:lnTo>
                  <a:pt x="122127" y="5512"/>
                </a:lnTo>
                <a:lnTo>
                  <a:pt x="122127" y="466225"/>
                </a:lnTo>
                <a:close/>
                <a:moveTo>
                  <a:pt x="2807620" y="0"/>
                </a:moveTo>
                <a:lnTo>
                  <a:pt x="2929747" y="459891"/>
                </a:lnTo>
                <a:lnTo>
                  <a:pt x="2807620" y="459891"/>
                </a:lnTo>
                <a:lnTo>
                  <a:pt x="2807620" y="459890"/>
                </a:lnTo>
                <a:lnTo>
                  <a:pt x="122128" y="459890"/>
                </a:lnTo>
                <a:lnTo>
                  <a:pt x="122128" y="5513"/>
                </a:lnTo>
                <a:lnTo>
                  <a:pt x="2807620" y="5513"/>
                </a:lnTo>
                <a:close/>
              </a:path>
            </a:pathLst>
          </a:custGeom>
          <a:solidFill>
            <a:srgbClr val="5162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8" name="TextBox 47"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BBC39167-BFCB-C1FA-EEB0-AB373FBCA845}"/>
              </a:ext>
            </a:extLst>
          </p:cNvPr>
          <p:cNvSpPr txBox="1"/>
          <p:nvPr/>
        </p:nvSpPr>
        <p:spPr>
          <a:xfrm>
            <a:off x="4611829" y="3206897"/>
            <a:ext cx="2187020"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bg1"/>
                </a:solidFill>
                <a:latin typeface="Arial" panose="020B0604020202020204" pitchFamily="34" charset="0"/>
                <a:cs typeface="Arial" panose="020B0604020202020204" pitchFamily="34" charset="0"/>
              </a:rPr>
              <a:t>Contractor</a:t>
            </a:r>
          </a:p>
        </p:txBody>
      </p:sp>
      <p:sp>
        <p:nvSpPr>
          <p:cNvPr id="46" name="TextBox 45"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50F846AE-31B7-8AEA-869C-11708183D701}"/>
              </a:ext>
            </a:extLst>
          </p:cNvPr>
          <p:cNvSpPr txBox="1"/>
          <p:nvPr/>
        </p:nvSpPr>
        <p:spPr>
          <a:xfrm>
            <a:off x="4643727" y="3514081"/>
            <a:ext cx="2142534"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ysClr val="windowText" lastClr="000000"/>
                </a:solidFill>
                <a:latin typeface="Arial" panose="020B0604020202020204" pitchFamily="34" charset="0"/>
                <a:cs typeface="Arial" panose="020B0604020202020204" pitchFamily="34" charset="0"/>
              </a:rPr>
              <a:t>Owner</a:t>
            </a:r>
          </a:p>
        </p:txBody>
      </p:sp>
      <p:sp>
        <p:nvSpPr>
          <p:cNvPr id="38" name="Arrow: Chevron 37"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5B952E5D-6E57-FC9C-009C-8CA4A8A83949}"/>
              </a:ext>
            </a:extLst>
          </p:cNvPr>
          <p:cNvSpPr/>
          <p:nvPr/>
        </p:nvSpPr>
        <p:spPr>
          <a:xfrm>
            <a:off x="6763383" y="3160199"/>
            <a:ext cx="2142534" cy="685800"/>
          </a:xfrm>
          <a:prstGeom prst="chevron">
            <a:avLst>
              <a:gd name="adj" fmla="val 13207"/>
            </a:avLst>
          </a:prstGeom>
          <a:solidFill>
            <a:srgbClr val="516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bg1"/>
              </a:solidFill>
              <a:latin typeface="Arial" panose="020B0604020202020204" pitchFamily="34" charset="0"/>
              <a:cs typeface="Arial" panose="020B0604020202020204" pitchFamily="34" charset="0"/>
            </a:endParaRPr>
          </a:p>
        </p:txBody>
      </p:sp>
      <p:sp>
        <p:nvSpPr>
          <p:cNvPr id="20" name="TextBox 19"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FE5A579A-7280-2E74-D5E6-8915A970A1A1}"/>
              </a:ext>
            </a:extLst>
          </p:cNvPr>
          <p:cNvSpPr txBox="1"/>
          <p:nvPr/>
        </p:nvSpPr>
        <p:spPr>
          <a:xfrm>
            <a:off x="6794788" y="3249985"/>
            <a:ext cx="2142534"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chemeClr val="bg1"/>
                </a:solidFill>
                <a:latin typeface="Arial" panose="020B0604020202020204" pitchFamily="34" charset="0"/>
                <a:cs typeface="Arial" panose="020B0604020202020204" pitchFamily="34" charset="0"/>
              </a:rPr>
              <a:t>Contractor</a:t>
            </a:r>
          </a:p>
        </p:txBody>
      </p:sp>
      <p:sp>
        <p:nvSpPr>
          <p:cNvPr id="45" name="Freeform: Shape 44">
            <a:extLst>
              <a:ext uri="{FF2B5EF4-FFF2-40B4-BE49-F238E27FC236}">
                <a16:creationId xmlns:a16="http://schemas.microsoft.com/office/drawing/2014/main" id="{C7D1E614-A4EB-CC77-A4E4-9A9947F21D5B}"/>
              </a:ext>
              <a:ext uri="{C183D7F6-B498-43B3-948B-1728B52AA6E4}">
                <adec:decorative xmlns:adec="http://schemas.microsoft.com/office/drawing/2017/decorative" val="1"/>
              </a:ext>
            </a:extLst>
          </p:cNvPr>
          <p:cNvSpPr/>
          <p:nvPr/>
        </p:nvSpPr>
        <p:spPr>
          <a:xfrm>
            <a:off x="6763142" y="3604070"/>
            <a:ext cx="2113811" cy="228858"/>
          </a:xfrm>
          <a:custGeom>
            <a:avLst/>
            <a:gdLst>
              <a:gd name="connsiteX0" fmla="*/ 82296 w 2818414"/>
              <a:gd name="connsiteY0" fmla="*/ 0 h 305144"/>
              <a:gd name="connsiteX1" fmla="*/ 2736118 w 2818414"/>
              <a:gd name="connsiteY1" fmla="*/ 0 h 305144"/>
              <a:gd name="connsiteX2" fmla="*/ 2738500 w 2818414"/>
              <a:gd name="connsiteY2" fmla="*/ 0 h 305144"/>
              <a:gd name="connsiteX3" fmla="*/ 2818414 w 2818414"/>
              <a:gd name="connsiteY3" fmla="*/ 0 h 305144"/>
              <a:gd name="connsiteX4" fmla="*/ 2738500 w 2818414"/>
              <a:gd name="connsiteY4" fmla="*/ 293018 h 305144"/>
              <a:gd name="connsiteX5" fmla="*/ 2738500 w 2818414"/>
              <a:gd name="connsiteY5" fmla="*/ 305144 h 305144"/>
              <a:gd name="connsiteX6" fmla="*/ 82296 w 2818414"/>
              <a:gd name="connsiteY6" fmla="*/ 305144 h 305144"/>
              <a:gd name="connsiteX7" fmla="*/ 0 w 2818414"/>
              <a:gd name="connsiteY7" fmla="*/ 305144 h 3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414" h="305144">
                <a:moveTo>
                  <a:pt x="82296" y="0"/>
                </a:moveTo>
                <a:lnTo>
                  <a:pt x="2736118" y="0"/>
                </a:lnTo>
                <a:lnTo>
                  <a:pt x="2738500" y="0"/>
                </a:lnTo>
                <a:lnTo>
                  <a:pt x="2818414" y="0"/>
                </a:lnTo>
                <a:lnTo>
                  <a:pt x="2738500" y="293018"/>
                </a:lnTo>
                <a:lnTo>
                  <a:pt x="2738500" y="305144"/>
                </a:lnTo>
                <a:lnTo>
                  <a:pt x="82296" y="305144"/>
                </a:lnTo>
                <a:lnTo>
                  <a:pt x="0" y="305144"/>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ysClr val="windowText" lastClr="000000"/>
              </a:solidFill>
            </a:endParaRPr>
          </a:p>
        </p:txBody>
      </p:sp>
      <p:sp>
        <p:nvSpPr>
          <p:cNvPr id="47" name="TextBox 46" descr="A diagram showing an overview of delivery models and the differences in primary project delivery roles during each phase of each model. The diagram is divided into delivery roles, including owner-led and contractor-led. The timeline is divided into the planning phase, preconstruction phase, and the construction phase. The different models are traditional contracting, collaborative contracting, and lump sum DB contracting. ">
            <a:extLst>
              <a:ext uri="{FF2B5EF4-FFF2-40B4-BE49-F238E27FC236}">
                <a16:creationId xmlns:a16="http://schemas.microsoft.com/office/drawing/2014/main" id="{C8C80C31-3CFF-20FF-F36F-E57B2DD4D92B}"/>
              </a:ext>
            </a:extLst>
          </p:cNvPr>
          <p:cNvSpPr txBox="1"/>
          <p:nvPr/>
        </p:nvSpPr>
        <p:spPr>
          <a:xfrm>
            <a:off x="6871592" y="3584876"/>
            <a:ext cx="2142534"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ysClr val="windowText" lastClr="000000"/>
                </a:solidFill>
                <a:latin typeface="Arial" panose="020B0604020202020204" pitchFamily="34" charset="0"/>
                <a:cs typeface="Arial" panose="020B0604020202020204" pitchFamily="34" charset="0"/>
              </a:rPr>
              <a:t>Owner</a:t>
            </a:r>
          </a:p>
        </p:txBody>
      </p:sp>
      <p:sp>
        <p:nvSpPr>
          <p:cNvPr id="7" name="Rectangle 6"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F723C7C6-6B8B-B05B-C92B-8A21C0D94F35}"/>
              </a:ext>
            </a:extLst>
          </p:cNvPr>
          <p:cNvSpPr/>
          <p:nvPr/>
        </p:nvSpPr>
        <p:spPr>
          <a:xfrm>
            <a:off x="177977" y="3965624"/>
            <a:ext cx="1362789" cy="685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dirty="0">
                <a:solidFill>
                  <a:schemeClr val="tx2">
                    <a:lumMod val="75000"/>
                  </a:schemeClr>
                </a:solidFill>
                <a:latin typeface="Arial" panose="020B0604020202020204" pitchFamily="34" charset="0"/>
                <a:cs typeface="Arial" panose="020B0604020202020204" pitchFamily="34" charset="0"/>
              </a:rPr>
              <a:t>Lump Sum DB Contracting</a:t>
            </a:r>
          </a:p>
        </p:txBody>
      </p:sp>
      <p:sp>
        <p:nvSpPr>
          <p:cNvPr id="14" name="TextBox 13"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0BCB9592-F939-BA3B-F2E5-1DF28B3CB683}"/>
              </a:ext>
            </a:extLst>
          </p:cNvPr>
          <p:cNvSpPr txBox="1"/>
          <p:nvPr/>
        </p:nvSpPr>
        <p:spPr>
          <a:xfrm>
            <a:off x="1548802" y="3958927"/>
            <a:ext cx="955688" cy="69249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dirty="0">
                <a:solidFill>
                  <a:schemeClr val="tx1">
                    <a:lumMod val="65000"/>
                    <a:lumOff val="35000"/>
                  </a:schemeClr>
                </a:solidFill>
              </a:rPr>
              <a:t>DB, DBF, DBFM, DBFOM</a:t>
            </a:r>
          </a:p>
        </p:txBody>
      </p:sp>
      <p:sp>
        <p:nvSpPr>
          <p:cNvPr id="10" name="Arrow: Right 9"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8BD51D88-70CC-A934-43D5-7E25D580491C}"/>
              </a:ext>
            </a:extLst>
          </p:cNvPr>
          <p:cNvSpPr/>
          <p:nvPr/>
        </p:nvSpPr>
        <p:spPr>
          <a:xfrm>
            <a:off x="2590251" y="3965624"/>
            <a:ext cx="2057401" cy="685800"/>
          </a:xfrm>
          <a:prstGeom prst="rightArrow">
            <a:avLst>
              <a:gd name="adj1" fmla="val 100000"/>
              <a:gd name="adj2" fmla="val 133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solidFill>
                  <a:sysClr val="windowText" lastClr="000000"/>
                </a:solidFill>
                <a:latin typeface="Arial" panose="020B0604020202020204" pitchFamily="34" charset="0"/>
                <a:cs typeface="Arial" panose="020B0604020202020204" pitchFamily="34" charset="0"/>
              </a:rPr>
              <a:t>Owner</a:t>
            </a:r>
          </a:p>
        </p:txBody>
      </p:sp>
      <p:sp>
        <p:nvSpPr>
          <p:cNvPr id="35" name="Arrow: Chevron 34"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17B44557-2EEF-D648-60B8-E85DAFE732AA}"/>
              </a:ext>
            </a:extLst>
          </p:cNvPr>
          <p:cNvSpPr/>
          <p:nvPr/>
        </p:nvSpPr>
        <p:spPr>
          <a:xfrm>
            <a:off x="4612186" y="3960872"/>
            <a:ext cx="4293731" cy="685800"/>
          </a:xfrm>
          <a:prstGeom prst="chevron">
            <a:avLst>
              <a:gd name="adj" fmla="val 13207"/>
            </a:avLst>
          </a:prstGeom>
          <a:solidFill>
            <a:srgbClr val="516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bg1"/>
                </a:solidFill>
                <a:latin typeface="Arial" panose="020B0604020202020204" pitchFamily="34" charset="0"/>
                <a:cs typeface="Arial" panose="020B0604020202020204" pitchFamily="34" charset="0"/>
              </a:rPr>
              <a:t>Contractor</a:t>
            </a:r>
          </a:p>
        </p:txBody>
      </p:sp>
      <p:sp>
        <p:nvSpPr>
          <p:cNvPr id="18" name="Slide Number Placeholder 2" descr="A diagram showing an overview of delivery models and the differences in primary project delivery roles during each phase of each model. The diagram is divided into delivery roles, including owner-led and contractor-led.&#10;">
            <a:extLst>
              <a:ext uri="{FF2B5EF4-FFF2-40B4-BE49-F238E27FC236}">
                <a16:creationId xmlns:a16="http://schemas.microsoft.com/office/drawing/2014/main" id="{805CAAD0-762E-5D5E-7DE3-35BC539B487C}"/>
              </a:ext>
            </a:extLst>
          </p:cNvPr>
          <p:cNvSpPr>
            <a:spLocks noGrp="1"/>
          </p:cNvSpPr>
          <p:nvPr>
            <p:ph type="sldNum" sz="quarter" idx="4"/>
          </p:nvPr>
        </p:nvSpPr>
        <p:spPr>
          <a:xfrm>
            <a:off x="6805446" y="4767266"/>
            <a:ext cx="2133600" cy="27384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200" b="0" i="0" u="none" strike="noStrike" kern="1200" cap="none" spc="0" normalizeH="0" baseline="0" noProof="0" smtClean="0">
                <a:ln>
                  <a:noFill/>
                </a:ln>
                <a:solidFill>
                  <a:srgbClr val="4C4E56"/>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C4E5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286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0AFB-C707-50FF-63EC-152E94E45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E903E-439F-865D-4C7B-5AC6F5EA684A}"/>
              </a:ext>
            </a:extLst>
          </p:cNvPr>
          <p:cNvSpPr>
            <a:spLocks noGrp="1"/>
          </p:cNvSpPr>
          <p:nvPr>
            <p:ph type="title"/>
          </p:nvPr>
        </p:nvSpPr>
        <p:spPr>
          <a:xfrm>
            <a:off x="242278" y="156797"/>
            <a:ext cx="7913342" cy="54288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rPr>
              <a:t>Target Price/ Incentive-Based Contract</a:t>
            </a:r>
          </a:p>
        </p:txBody>
      </p:sp>
      <p:sp>
        <p:nvSpPr>
          <p:cNvPr id="3" name="Content Placeholder 2">
            <a:extLst>
              <a:ext uri="{FF2B5EF4-FFF2-40B4-BE49-F238E27FC236}">
                <a16:creationId xmlns:a16="http://schemas.microsoft.com/office/drawing/2014/main" id="{10A33DC9-8755-B0CB-50D7-BB85769D99A4}"/>
              </a:ext>
            </a:extLst>
          </p:cNvPr>
          <p:cNvSpPr>
            <a:spLocks noGrp="1"/>
          </p:cNvSpPr>
          <p:nvPr>
            <p:ph idx="1"/>
          </p:nvPr>
        </p:nvSpPr>
        <p:spPr>
          <a:xfrm>
            <a:off x="103166" y="956428"/>
            <a:ext cx="8937668" cy="3767846"/>
          </a:xfr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spcAft>
                <a:spcPts val="750"/>
              </a:spcAft>
              <a:buFont typeface="Arial" panose="020B0604020202020204" pitchFamily="34" charset="0"/>
              <a:buChar char="•"/>
            </a:pPr>
            <a:r>
              <a:rPr lang="en-US" sz="1800"/>
              <a:t>Owner reimburses contractor for </a:t>
            </a:r>
            <a:r>
              <a:rPr lang="en-US" sz="1800" b="1"/>
              <a:t>actual, allowable, and allocable costs incurred</a:t>
            </a:r>
            <a:r>
              <a:rPr lang="en-US" sz="1800"/>
              <a:t>, plus an agreed </a:t>
            </a:r>
            <a:r>
              <a:rPr lang="en-US" sz="1800" b="1"/>
              <a:t>fee or incentive structure</a:t>
            </a:r>
            <a:r>
              <a:rPr lang="en-US" sz="1800"/>
              <a:t> (not a fixed lump sum).</a:t>
            </a:r>
            <a:endParaRPr lang="en-US" sz="1800">
              <a:latin typeface="Arial"/>
              <a:cs typeface="Arial"/>
            </a:endParaRPr>
          </a:p>
          <a:p>
            <a:pPr marL="342900" indent="-342900">
              <a:spcAft>
                <a:spcPts val="750"/>
              </a:spcAft>
              <a:buFont typeface="Arial" panose="020B0604020202020204" pitchFamily="34" charset="0"/>
              <a:buChar char="•"/>
            </a:pPr>
            <a:r>
              <a:rPr lang="en-US" sz="1800">
                <a:latin typeface="Arial"/>
                <a:cs typeface="Arial"/>
              </a:rPr>
              <a:t>Total contract value is controlled by a </a:t>
            </a:r>
            <a:r>
              <a:rPr lang="en-US" sz="1800" b="1">
                <a:latin typeface="Arial"/>
                <a:cs typeface="Arial"/>
              </a:rPr>
              <a:t>target cost or not‑to‑exceed (NTE) ceiling</a:t>
            </a:r>
            <a:r>
              <a:rPr lang="en-US" sz="1800">
                <a:latin typeface="Arial"/>
                <a:cs typeface="Arial"/>
              </a:rPr>
              <a:t>, with formal approval required to exceed that ceiling. </a:t>
            </a:r>
          </a:p>
          <a:p>
            <a:pPr marL="342900" indent="-342900">
              <a:spcAft>
                <a:spcPts val="750"/>
              </a:spcAft>
              <a:buFont typeface="Arial" panose="020B0604020202020204" pitchFamily="34" charset="0"/>
              <a:buChar char="•"/>
            </a:pPr>
            <a:r>
              <a:rPr lang="en-US" sz="1800">
                <a:latin typeface="Arial"/>
                <a:cs typeface="Arial"/>
              </a:rPr>
              <a:t>Common forms include </a:t>
            </a:r>
            <a:r>
              <a:rPr lang="en-US" sz="1800" b="1">
                <a:latin typeface="Arial"/>
                <a:cs typeface="Arial"/>
              </a:rPr>
              <a:t>Cost‑Plus‑Fixed‑Fee, Cost‑Plus‑Incentive‑Fee</a:t>
            </a:r>
            <a:r>
              <a:rPr lang="en-US" sz="1800">
                <a:latin typeface="Arial"/>
                <a:cs typeface="Arial"/>
              </a:rPr>
              <a:t>, and </a:t>
            </a:r>
            <a:r>
              <a:rPr lang="en-US" sz="1800" b="1">
                <a:latin typeface="Arial"/>
                <a:cs typeface="Arial"/>
              </a:rPr>
              <a:t>Target Price with Gain-share/Pain-share </a:t>
            </a:r>
            <a:r>
              <a:rPr lang="en-US" sz="1800">
                <a:latin typeface="Arial"/>
                <a:cs typeface="Arial"/>
              </a:rPr>
              <a:t>mechanism. </a:t>
            </a:r>
          </a:p>
          <a:p>
            <a:pPr marL="342900" indent="-342900">
              <a:spcAft>
                <a:spcPts val="750"/>
              </a:spcAft>
              <a:buFont typeface="Arial" panose="020B0604020202020204" pitchFamily="34" charset="0"/>
              <a:buChar char="•"/>
            </a:pPr>
            <a:r>
              <a:rPr lang="en-US" sz="1800"/>
              <a:t>Target pricing with a gain-share/pain-share mechanism was recognized under FTA's January 2025 Project and Construction Management Guideline.</a:t>
            </a:r>
          </a:p>
          <a:p>
            <a:pPr marL="342900" indent="-342900">
              <a:spcAft>
                <a:spcPts val="750"/>
              </a:spcAft>
              <a:buFont typeface="Arial" panose="020B0604020202020204" pitchFamily="34" charset="0"/>
              <a:buChar char="•"/>
            </a:pPr>
            <a:r>
              <a:rPr lang="en-US" sz="1800"/>
              <a:t>Model adopted for delivering complex tunneling programs in U.K., Australia, and Canada</a:t>
            </a:r>
          </a:p>
        </p:txBody>
      </p:sp>
      <p:sp>
        <p:nvSpPr>
          <p:cNvPr id="4" name="Slide Number Placeholder 2">
            <a:extLst>
              <a:ext uri="{FF2B5EF4-FFF2-40B4-BE49-F238E27FC236}">
                <a16:creationId xmlns:a16="http://schemas.microsoft.com/office/drawing/2014/main" id="{658A2333-20E2-CA07-830B-916548FB0FD2}"/>
              </a:ext>
            </a:extLst>
          </p:cNvPr>
          <p:cNvSpPr txBox="1">
            <a:spLocks/>
          </p:cNvSpPr>
          <p:nvPr/>
        </p:nvSpPr>
        <p:spPr>
          <a:xfrm>
            <a:off x="7992274" y="4767266"/>
            <a:ext cx="946771" cy="273845"/>
          </a:xfrm>
          <a:prstGeom prst="rect">
            <a:avLst/>
          </a:prstGeom>
        </p:spPr>
        <p:txBody>
          <a:bodyPr vert="horz" lIns="91440" tIns="45720" rIns="91440" bIns="45720" rtlCol="0" anchor="ct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r" defTabSz="685800">
              <a:defRPr/>
            </a:pPr>
            <a:fld id="{7D849402-4170-CE4A-A196-BDEB35909225}" type="slidenum">
              <a:rPr lang="en-US" sz="1200" smtClean="0">
                <a:solidFill>
                  <a:srgbClr val="4C4E56"/>
                </a:solidFill>
                <a:latin typeface="Arial" panose="020B0604020202020204" pitchFamily="34" charset="0"/>
                <a:cs typeface="Arial" panose="020B0604020202020204" pitchFamily="34" charset="0"/>
              </a:rPr>
              <a:pPr algn="r" defTabSz="685800">
                <a:defRPr/>
              </a:pPr>
              <a:t>17</a:t>
            </a:fld>
            <a:endParaRPr lang="en-US" sz="1200">
              <a:solidFill>
                <a:srgbClr val="4C4E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059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D521-CBFA-530D-F8C9-47A99CB1F163}"/>
              </a:ext>
            </a:extLst>
          </p:cNvPr>
          <p:cNvSpPr>
            <a:spLocks noGrp="1"/>
          </p:cNvSpPr>
          <p:nvPr>
            <p:ph type="title"/>
          </p:nvPr>
        </p:nvSpPr>
        <p:spPr>
          <a:xfrm>
            <a:off x="249873" y="138471"/>
            <a:ext cx="7362024" cy="542883"/>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chemeClr val="bg1"/>
                </a:solidFill>
              </a:rPr>
              <a:t>Why Agencies Use Cost‑Reimbursable Contracts</a:t>
            </a:r>
            <a:endParaRPr lang="en-US" sz="2400">
              <a:solidFill>
                <a:schemeClr val="bg1"/>
              </a:solidFill>
            </a:endParaRPr>
          </a:p>
        </p:txBody>
      </p:sp>
      <p:sp>
        <p:nvSpPr>
          <p:cNvPr id="3" name="Content Placeholder 2">
            <a:extLst>
              <a:ext uri="{FF2B5EF4-FFF2-40B4-BE49-F238E27FC236}">
                <a16:creationId xmlns:a16="http://schemas.microsoft.com/office/drawing/2014/main" id="{09C7F688-8BD5-A2EC-2C99-A29862FB5EDA}"/>
              </a:ext>
            </a:extLst>
          </p:cNvPr>
          <p:cNvSpPr>
            <a:spLocks noGrp="1"/>
          </p:cNvSpPr>
          <p:nvPr>
            <p:ph idx="1"/>
          </p:nvPr>
        </p:nvSpPr>
        <p:spPr>
          <a:xfrm>
            <a:off x="228601" y="862519"/>
            <a:ext cx="4593431" cy="373210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lvl="0" indent="-342900">
              <a:buFont typeface="Arial" panose="020B0604020202020204" pitchFamily="34" charset="0"/>
              <a:buChar char="•"/>
            </a:pPr>
            <a:r>
              <a:rPr lang="en-US" sz="2000"/>
              <a:t>Useful for </a:t>
            </a:r>
            <a:r>
              <a:rPr lang="en-US" sz="2000" b="1"/>
              <a:t>complex megaprojects</a:t>
            </a:r>
            <a:r>
              <a:rPr lang="en-US" sz="2000"/>
              <a:t> where uncertainty makes fixed pricing unreliable or excessively conservative.  </a:t>
            </a:r>
          </a:p>
          <a:p>
            <a:pPr marL="342900" lvl="0" indent="-342900">
              <a:buFont typeface="Arial" panose="020B0604020202020204" pitchFamily="34" charset="0"/>
              <a:buChar char="•"/>
            </a:pPr>
            <a:r>
              <a:rPr lang="en-US" sz="2000" b="1"/>
              <a:t>Avoids large risk premiums </a:t>
            </a:r>
            <a:r>
              <a:rPr lang="en-US" sz="2000"/>
              <a:t>embedded in fixed‑price bids when market conditions are volatile.</a:t>
            </a:r>
          </a:p>
          <a:p>
            <a:pPr marL="342900" lvl="0" indent="-342900">
              <a:buFont typeface="Arial" panose="020B0604020202020204" pitchFamily="34" charset="0"/>
              <a:buChar char="•"/>
            </a:pPr>
            <a:r>
              <a:rPr lang="en-US" sz="2000" b="1"/>
              <a:t>Market participants </a:t>
            </a:r>
            <a:r>
              <a:rPr lang="en-US" sz="2000"/>
              <a:t>with lower threshold for accepting risk.</a:t>
            </a:r>
          </a:p>
        </p:txBody>
      </p:sp>
      <p:sp>
        <p:nvSpPr>
          <p:cNvPr id="5" name="TextBox 4">
            <a:extLst>
              <a:ext uri="{FF2B5EF4-FFF2-40B4-BE49-F238E27FC236}">
                <a16:creationId xmlns:a16="http://schemas.microsoft.com/office/drawing/2014/main" id="{BD594305-B33F-BD9A-01B6-7719E709A0CA}"/>
              </a:ext>
            </a:extLst>
          </p:cNvPr>
          <p:cNvSpPr txBox="1"/>
          <p:nvPr/>
        </p:nvSpPr>
        <p:spPr>
          <a:xfrm>
            <a:off x="5236369" y="1131155"/>
            <a:ext cx="3450431"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a:t>Scarborough Subway Extension </a:t>
            </a:r>
          </a:p>
        </p:txBody>
      </p:sp>
      <p:pic>
        <p:nvPicPr>
          <p:cNvPr id="10" name="Picture 9" descr="An aerial view of the Scarborough Subway Extension.">
            <a:extLst>
              <a:ext uri="{FF2B5EF4-FFF2-40B4-BE49-F238E27FC236}">
                <a16:creationId xmlns:a16="http://schemas.microsoft.com/office/drawing/2014/main" id="{4C5C780F-CD3F-01A5-CEA6-A86262B0EB0B}"/>
              </a:ext>
            </a:extLst>
          </p:cNvPr>
          <p:cNvPicPr>
            <a:picLocks noChangeAspect="1"/>
          </p:cNvPicPr>
          <p:nvPr/>
        </p:nvPicPr>
        <p:blipFill>
          <a:blip r:embed="rId2"/>
          <a:srcRect t="12361" b="26187"/>
          <a:stretch>
            <a:fillRect/>
          </a:stretch>
        </p:blipFill>
        <p:spPr>
          <a:xfrm>
            <a:off x="5279231" y="1414119"/>
            <a:ext cx="3636169" cy="1257301"/>
          </a:xfrm>
          <a:prstGeom prst="rect">
            <a:avLst/>
          </a:prstGeom>
          <a:ln>
            <a:solidFill>
              <a:schemeClr val="tx1">
                <a:lumMod val="50000"/>
              </a:schemeClr>
            </a:solidFill>
          </a:ln>
        </p:spPr>
      </p:pic>
      <p:sp>
        <p:nvSpPr>
          <p:cNvPr id="8" name="TextBox 7">
            <a:extLst>
              <a:ext uri="{FF2B5EF4-FFF2-40B4-BE49-F238E27FC236}">
                <a16:creationId xmlns:a16="http://schemas.microsoft.com/office/drawing/2014/main" id="{2E52F40C-D579-7756-F421-63696E0C0FA5}"/>
              </a:ext>
            </a:extLst>
          </p:cNvPr>
          <p:cNvSpPr txBox="1"/>
          <p:nvPr/>
        </p:nvSpPr>
        <p:spPr>
          <a:xfrm>
            <a:off x="5243513" y="2995674"/>
            <a:ext cx="3536156"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a:t>Eglinton Crosstown West Extension</a:t>
            </a:r>
          </a:p>
        </p:txBody>
      </p:sp>
      <p:pic>
        <p:nvPicPr>
          <p:cNvPr id="2050" name="Picture 2" descr="A picture of the tunnel boring machine for the Eglinton Crosstown West Extension. ">
            <a:extLst>
              <a:ext uri="{FF2B5EF4-FFF2-40B4-BE49-F238E27FC236}">
                <a16:creationId xmlns:a16="http://schemas.microsoft.com/office/drawing/2014/main" id="{F3E94A62-7592-344E-0DE3-709369575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8" t="-1" b="44546"/>
          <a:stretch>
            <a:fillRect/>
          </a:stretch>
        </p:blipFill>
        <p:spPr bwMode="auto">
          <a:xfrm>
            <a:off x="5279231" y="3278638"/>
            <a:ext cx="3650457" cy="140766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D98A29F0-0172-245C-DAA2-6A41AB32B00F}"/>
              </a:ext>
            </a:extLst>
          </p:cNvPr>
          <p:cNvSpPr txBox="1">
            <a:spLocks/>
          </p:cNvSpPr>
          <p:nvPr/>
        </p:nvSpPr>
        <p:spPr>
          <a:xfrm>
            <a:off x="7992274" y="4767266"/>
            <a:ext cx="946771" cy="273845"/>
          </a:xfrm>
          <a:prstGeom prst="rect">
            <a:avLst/>
          </a:prstGeom>
        </p:spPr>
        <p:txBody>
          <a:bodyPr vert="horz" lIns="91440" tIns="45720" rIns="91440" bIns="45720" rtlCol="0" anchor="ct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r" defTabSz="685800">
              <a:defRPr/>
            </a:pPr>
            <a:fld id="{7D849402-4170-CE4A-A196-BDEB35909225}" type="slidenum">
              <a:rPr lang="en-US" sz="1200" smtClean="0">
                <a:solidFill>
                  <a:srgbClr val="4C4E56"/>
                </a:solidFill>
                <a:latin typeface="Arial" panose="020B0604020202020204" pitchFamily="34" charset="0"/>
                <a:cs typeface="Arial" panose="020B0604020202020204" pitchFamily="34" charset="0"/>
              </a:rPr>
              <a:pPr algn="r" defTabSz="685800">
                <a:defRPr/>
              </a:pPr>
              <a:t>18</a:t>
            </a:fld>
            <a:endParaRPr lang="en-US" sz="1200">
              <a:solidFill>
                <a:srgbClr val="4C4E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161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BD79E-14F5-5D99-3E6D-DEB7855776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F3319F-ACBB-E5CD-1D4F-FFA838BB2788}"/>
              </a:ext>
            </a:extLst>
          </p:cNvPr>
          <p:cNvSpPr>
            <a:spLocks noGrp="1"/>
          </p:cNvSpPr>
          <p:nvPr>
            <p:ph type="title"/>
          </p:nvPr>
        </p:nvSpPr>
        <p:spPr>
          <a:xfrm>
            <a:off x="216877" y="145200"/>
            <a:ext cx="8096250" cy="54288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15629"/>
            <a:r>
              <a:rPr lang="en-US" sz="2400">
                <a:solidFill>
                  <a:schemeClr val="bg1"/>
                </a:solidFill>
                <a:latin typeface="Arial" panose="020B0604020202020204" pitchFamily="34" charset="0"/>
                <a:ea typeface="+mj-ea"/>
                <a:cs typeface="Arial" panose="020B0604020202020204" pitchFamily="34" charset="0"/>
              </a:rPr>
              <a:t>Path to FTA Full Funding Grant Agreement (FFGA)</a:t>
            </a:r>
          </a:p>
        </p:txBody>
      </p:sp>
      <p:pic>
        <p:nvPicPr>
          <p:cNvPr id="29" name="Picture 28" descr="A diagram showing the path to FTA Full Funding Grant Agreement (FFGA), divided into design milestones, construction activities, engagement effort, VTA board decisions, and FTA milestones. The path shows this: Revised Configuration to Project Configuration Design to Present FFGA Readiness to Submit FFGA Readiness to FTA Risk assessment to Submit FFGA Application to obtaining the anticipated FFGA.">
            <a:extLst>
              <a:ext uri="{FF2B5EF4-FFF2-40B4-BE49-F238E27FC236}">
                <a16:creationId xmlns:a16="http://schemas.microsoft.com/office/drawing/2014/main" id="{4419DCD8-21EA-80B1-A440-69C26A91F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54" y="759624"/>
            <a:ext cx="8096250" cy="4364825"/>
          </a:xfrm>
          <a:prstGeom prst="rect">
            <a:avLst/>
          </a:prstGeom>
        </p:spPr>
      </p:pic>
      <p:sp>
        <p:nvSpPr>
          <p:cNvPr id="11" name="Rectangle 10">
            <a:extLst>
              <a:ext uri="{FF2B5EF4-FFF2-40B4-BE49-F238E27FC236}">
                <a16:creationId xmlns:a16="http://schemas.microsoft.com/office/drawing/2014/main" id="{29004870-49E0-BA6B-0A99-5A185B3E873A}"/>
              </a:ext>
              <a:ext uri="{C183D7F6-B498-43B3-948B-1728B52AA6E4}">
                <adec:decorative xmlns:adec="http://schemas.microsoft.com/office/drawing/2017/decorative" val="1"/>
              </a:ext>
            </a:extLst>
          </p:cNvPr>
          <p:cNvSpPr/>
          <p:nvPr/>
        </p:nvSpPr>
        <p:spPr>
          <a:xfrm>
            <a:off x="3043299" y="3527259"/>
            <a:ext cx="692936" cy="37479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cxnSp>
        <p:nvCxnSpPr>
          <p:cNvPr id="26" name="Straight Arrow Connector 25">
            <a:extLst>
              <a:ext uri="{FF2B5EF4-FFF2-40B4-BE49-F238E27FC236}">
                <a16:creationId xmlns:a16="http://schemas.microsoft.com/office/drawing/2014/main" id="{F5919122-86A1-C5FE-F16B-9003DC21AA02}"/>
              </a:ext>
              <a:ext uri="{C183D7F6-B498-43B3-948B-1728B52AA6E4}">
                <adec:decorative xmlns:adec="http://schemas.microsoft.com/office/drawing/2017/decorative" val="1"/>
              </a:ext>
            </a:extLst>
          </p:cNvPr>
          <p:cNvCxnSpPr>
            <a:cxnSpLocks/>
            <a:stCxn id="11" idx="3"/>
            <a:endCxn id="7" idx="1"/>
          </p:cNvCxnSpPr>
          <p:nvPr/>
        </p:nvCxnSpPr>
        <p:spPr>
          <a:xfrm flipV="1">
            <a:off x="3736235" y="1251843"/>
            <a:ext cx="388091" cy="2462811"/>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2829AC8-CD35-33FF-2EC9-47A976FE3F51}"/>
              </a:ext>
              <a:ext uri="{C183D7F6-B498-43B3-948B-1728B52AA6E4}">
                <adec:decorative xmlns:adec="http://schemas.microsoft.com/office/drawing/2017/decorative" val="1"/>
              </a:ext>
            </a:extLst>
          </p:cNvPr>
          <p:cNvSpPr/>
          <p:nvPr/>
        </p:nvSpPr>
        <p:spPr>
          <a:xfrm>
            <a:off x="4124326" y="1112540"/>
            <a:ext cx="1491090" cy="27860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cxnSp>
        <p:nvCxnSpPr>
          <p:cNvPr id="9" name="Straight Arrow Connector 8">
            <a:extLst>
              <a:ext uri="{FF2B5EF4-FFF2-40B4-BE49-F238E27FC236}">
                <a16:creationId xmlns:a16="http://schemas.microsoft.com/office/drawing/2014/main" id="{427A8822-66BA-3941-077D-11CECFD46E65}"/>
              </a:ext>
              <a:ext uri="{C183D7F6-B498-43B3-948B-1728B52AA6E4}">
                <adec:decorative xmlns:adec="http://schemas.microsoft.com/office/drawing/2017/decorative" val="1"/>
              </a:ext>
            </a:extLst>
          </p:cNvPr>
          <p:cNvCxnSpPr>
            <a:cxnSpLocks/>
            <a:stCxn id="7" idx="3"/>
            <a:endCxn id="12" idx="0"/>
          </p:cNvCxnSpPr>
          <p:nvPr/>
        </p:nvCxnSpPr>
        <p:spPr>
          <a:xfrm flipH="1">
            <a:off x="4931179" y="1251843"/>
            <a:ext cx="684237" cy="2029657"/>
          </a:xfrm>
          <a:prstGeom prst="bentConnector4">
            <a:avLst>
              <a:gd name="adj1" fmla="val -25057"/>
              <a:gd name="adj2" fmla="val 53432"/>
            </a:avLst>
          </a:prstGeom>
          <a:ln w="28575">
            <a:tailEnd type="triangle"/>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498704CF-CD58-2D24-653B-2C8AD852C60A}"/>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55212" t="46775" r="19430" b="46841"/>
          <a:stretch>
            <a:fillRect/>
          </a:stretch>
        </p:blipFill>
        <p:spPr>
          <a:xfrm>
            <a:off x="4675038" y="2801290"/>
            <a:ext cx="2053021" cy="278606"/>
          </a:xfrm>
          <a:prstGeom prst="rect">
            <a:avLst/>
          </a:prstGeom>
        </p:spPr>
      </p:pic>
      <p:sp>
        <p:nvSpPr>
          <p:cNvPr id="12" name="Rectangle 11">
            <a:extLst>
              <a:ext uri="{FF2B5EF4-FFF2-40B4-BE49-F238E27FC236}">
                <a16:creationId xmlns:a16="http://schemas.microsoft.com/office/drawing/2014/main" id="{61E23DAA-A92F-02EF-94A8-C934550546F9}"/>
              </a:ext>
              <a:ext uri="{C183D7F6-B498-43B3-948B-1728B52AA6E4}">
                <adec:decorative xmlns:adec="http://schemas.microsoft.com/office/drawing/2017/decorative" val="1"/>
              </a:ext>
            </a:extLst>
          </p:cNvPr>
          <p:cNvSpPr/>
          <p:nvPr/>
        </p:nvSpPr>
        <p:spPr>
          <a:xfrm>
            <a:off x="4160118" y="3281500"/>
            <a:ext cx="1542121" cy="38251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cxnSp>
        <p:nvCxnSpPr>
          <p:cNvPr id="75" name="Straight Arrow Connector 8">
            <a:extLst>
              <a:ext uri="{FF2B5EF4-FFF2-40B4-BE49-F238E27FC236}">
                <a16:creationId xmlns:a16="http://schemas.microsoft.com/office/drawing/2014/main" id="{3AB0A6AE-DADB-431F-63C6-38F22117C818}"/>
              </a:ext>
              <a:ext uri="{C183D7F6-B498-43B3-948B-1728B52AA6E4}">
                <adec:decorative xmlns:adec="http://schemas.microsoft.com/office/drawing/2017/decorative" val="1"/>
              </a:ext>
            </a:extLst>
          </p:cNvPr>
          <p:cNvCxnSpPr>
            <a:cxnSpLocks/>
            <a:stCxn id="12" idx="3"/>
            <a:endCxn id="8" idx="0"/>
          </p:cNvCxnSpPr>
          <p:nvPr/>
        </p:nvCxnSpPr>
        <p:spPr>
          <a:xfrm flipH="1">
            <a:off x="4358153" y="3472755"/>
            <a:ext cx="1344086" cy="734119"/>
          </a:xfrm>
          <a:prstGeom prst="bentConnector4">
            <a:avLst>
              <a:gd name="adj1" fmla="val -12756"/>
              <a:gd name="adj2" fmla="val 53879"/>
            </a:avLst>
          </a:prstGeom>
          <a:ln w="28575">
            <a:tailEnd type="triangle"/>
          </a:ln>
        </p:spPr>
        <p:style>
          <a:lnRef idx="1">
            <a:schemeClr val="dk1"/>
          </a:lnRef>
          <a:fillRef idx="0">
            <a:schemeClr val="dk1"/>
          </a:fillRef>
          <a:effectRef idx="0">
            <a:schemeClr val="dk1"/>
          </a:effectRef>
          <a:fontRef idx="minor">
            <a:schemeClr val="tx1"/>
          </a:fontRef>
        </p:style>
      </p:cxnSp>
      <p:pic>
        <p:nvPicPr>
          <p:cNvPr id="58" name="Picture 57">
            <a:extLst>
              <a:ext uri="{FF2B5EF4-FFF2-40B4-BE49-F238E27FC236}">
                <a16:creationId xmlns:a16="http://schemas.microsoft.com/office/drawing/2014/main" id="{E00CE454-1E3C-AE3C-34CC-34394B57325E}"/>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55212" t="68128" r="34325" b="23231"/>
          <a:stretch>
            <a:fillRect/>
          </a:stretch>
        </p:blipFill>
        <p:spPr>
          <a:xfrm>
            <a:off x="4675038" y="3733273"/>
            <a:ext cx="847081" cy="377147"/>
          </a:xfrm>
          <a:prstGeom prst="rect">
            <a:avLst/>
          </a:prstGeom>
        </p:spPr>
      </p:pic>
      <p:sp>
        <p:nvSpPr>
          <p:cNvPr id="8" name="Rectangle 7">
            <a:extLst>
              <a:ext uri="{FF2B5EF4-FFF2-40B4-BE49-F238E27FC236}">
                <a16:creationId xmlns:a16="http://schemas.microsoft.com/office/drawing/2014/main" id="{46776E80-FEE2-D0B1-2586-FB745B4D107F}"/>
              </a:ext>
              <a:ext uri="{C183D7F6-B498-43B3-948B-1728B52AA6E4}">
                <adec:decorative xmlns:adec="http://schemas.microsoft.com/office/drawing/2017/decorative" val="1"/>
              </a:ext>
            </a:extLst>
          </p:cNvPr>
          <p:cNvSpPr/>
          <p:nvPr/>
        </p:nvSpPr>
        <p:spPr>
          <a:xfrm>
            <a:off x="3587092" y="4206874"/>
            <a:ext cx="1542121" cy="37714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cxnSp>
        <p:nvCxnSpPr>
          <p:cNvPr id="43" name="Straight Arrow Connector 8">
            <a:extLst>
              <a:ext uri="{FF2B5EF4-FFF2-40B4-BE49-F238E27FC236}">
                <a16:creationId xmlns:a16="http://schemas.microsoft.com/office/drawing/2014/main" id="{81F46581-3683-4A9F-C09A-9A564AAAFA7F}"/>
              </a:ext>
              <a:ext uri="{C183D7F6-B498-43B3-948B-1728B52AA6E4}">
                <adec:decorative xmlns:adec="http://schemas.microsoft.com/office/drawing/2017/decorative" val="1"/>
              </a:ext>
            </a:extLst>
          </p:cNvPr>
          <p:cNvCxnSpPr>
            <a:cxnSpLocks/>
            <a:stCxn id="8" idx="2"/>
            <a:endCxn id="24" idx="1"/>
          </p:cNvCxnSpPr>
          <p:nvPr/>
        </p:nvCxnSpPr>
        <p:spPr>
          <a:xfrm rot="16200000" flipH="1">
            <a:off x="4323508" y="4618665"/>
            <a:ext cx="386176" cy="31688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pic>
        <p:nvPicPr>
          <p:cNvPr id="60" name="Picture 59">
            <a:extLst>
              <a:ext uri="{FF2B5EF4-FFF2-40B4-BE49-F238E27FC236}">
                <a16:creationId xmlns:a16="http://schemas.microsoft.com/office/drawing/2014/main" id="{3F2C82C1-93A7-46F5-6851-80865FBFEF4B}"/>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55212" t="87619" r="24796" b="6725"/>
          <a:stretch>
            <a:fillRect/>
          </a:stretch>
        </p:blipFill>
        <p:spPr>
          <a:xfrm>
            <a:off x="4675038" y="4584019"/>
            <a:ext cx="1618606" cy="246873"/>
          </a:xfrm>
          <a:prstGeom prst="rect">
            <a:avLst/>
          </a:prstGeom>
        </p:spPr>
      </p:pic>
      <p:sp>
        <p:nvSpPr>
          <p:cNvPr id="24" name="Rectangle 23">
            <a:extLst>
              <a:ext uri="{FF2B5EF4-FFF2-40B4-BE49-F238E27FC236}">
                <a16:creationId xmlns:a16="http://schemas.microsoft.com/office/drawing/2014/main" id="{A0A37A48-D2A3-0C1C-B4C5-F51BA2EC6EBB}"/>
              </a:ext>
              <a:ext uri="{C183D7F6-B498-43B3-948B-1728B52AA6E4}">
                <adec:decorative xmlns:adec="http://schemas.microsoft.com/office/drawing/2017/decorative" val="1"/>
              </a:ext>
            </a:extLst>
          </p:cNvPr>
          <p:cNvSpPr/>
          <p:nvPr/>
        </p:nvSpPr>
        <p:spPr>
          <a:xfrm>
            <a:off x="4675038" y="4830893"/>
            <a:ext cx="1196430" cy="27860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cxnSp>
        <p:nvCxnSpPr>
          <p:cNvPr id="46" name="Straight Arrow Connector 8">
            <a:extLst>
              <a:ext uri="{FF2B5EF4-FFF2-40B4-BE49-F238E27FC236}">
                <a16:creationId xmlns:a16="http://schemas.microsoft.com/office/drawing/2014/main" id="{A984989E-2BAB-A135-7280-7BD6819FAC19}"/>
              </a:ext>
              <a:ext uri="{C183D7F6-B498-43B3-948B-1728B52AA6E4}">
                <adec:decorative xmlns:adec="http://schemas.microsoft.com/office/drawing/2017/decorative" val="1"/>
              </a:ext>
            </a:extLst>
          </p:cNvPr>
          <p:cNvCxnSpPr>
            <a:cxnSpLocks/>
            <a:stCxn id="24" idx="3"/>
            <a:endCxn id="25" idx="1"/>
          </p:cNvCxnSpPr>
          <p:nvPr/>
        </p:nvCxnSpPr>
        <p:spPr>
          <a:xfrm flipH="1" flipV="1">
            <a:off x="5273253" y="4338061"/>
            <a:ext cx="598215" cy="632135"/>
          </a:xfrm>
          <a:prstGeom prst="bentConnector5">
            <a:avLst>
              <a:gd name="adj1" fmla="val -28660"/>
              <a:gd name="adj2" fmla="val 66463"/>
              <a:gd name="adj3" fmla="val 115524"/>
            </a:avLst>
          </a:prstGeom>
          <a:ln w="28575">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EC24D75D-C210-BBF4-ACE8-35CC265BDF3F}"/>
              </a:ext>
              <a:ext uri="{C183D7F6-B498-43B3-948B-1728B52AA6E4}">
                <adec:decorative xmlns:adec="http://schemas.microsoft.com/office/drawing/2017/decorative" val="1"/>
              </a:ext>
            </a:extLst>
          </p:cNvPr>
          <p:cNvSpPr/>
          <p:nvPr/>
        </p:nvSpPr>
        <p:spPr>
          <a:xfrm>
            <a:off x="5273253" y="4206874"/>
            <a:ext cx="1020391" cy="2623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cxnSp>
        <p:nvCxnSpPr>
          <p:cNvPr id="51" name="Straight Arrow Connector 8">
            <a:extLst>
              <a:ext uri="{FF2B5EF4-FFF2-40B4-BE49-F238E27FC236}">
                <a16:creationId xmlns:a16="http://schemas.microsoft.com/office/drawing/2014/main" id="{90109B65-1F13-5479-C3BE-8B9DE440A218}"/>
              </a:ext>
              <a:ext uri="{C183D7F6-B498-43B3-948B-1728B52AA6E4}">
                <adec:decorative xmlns:adec="http://schemas.microsoft.com/office/drawing/2017/decorative" val="1"/>
              </a:ext>
            </a:extLst>
          </p:cNvPr>
          <p:cNvCxnSpPr>
            <a:cxnSpLocks/>
            <a:stCxn id="25" idx="3"/>
            <a:endCxn id="27" idx="0"/>
          </p:cNvCxnSpPr>
          <p:nvPr/>
        </p:nvCxnSpPr>
        <p:spPr>
          <a:xfrm>
            <a:off x="6293644" y="4338062"/>
            <a:ext cx="321122" cy="30617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8B3748D7-7F23-81B7-E325-D8EE6DB81784}"/>
              </a:ext>
              <a:ext uri="{C183D7F6-B498-43B3-948B-1728B52AA6E4}">
                <adec:decorative xmlns:adec="http://schemas.microsoft.com/office/drawing/2017/decorative" val="1"/>
              </a:ext>
            </a:extLst>
          </p:cNvPr>
          <p:cNvSpPr/>
          <p:nvPr/>
        </p:nvSpPr>
        <p:spPr>
          <a:xfrm>
            <a:off x="6315658" y="4644238"/>
            <a:ext cx="598215" cy="368059"/>
          </a:xfrm>
          <a:prstGeom prst="rect">
            <a:avLst/>
          </a:prstGeom>
          <a:no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p>
        </p:txBody>
      </p:sp>
      <p:sp>
        <p:nvSpPr>
          <p:cNvPr id="5" name="TextBox 4">
            <a:extLst>
              <a:ext uri="{FF2B5EF4-FFF2-40B4-BE49-F238E27FC236}">
                <a16:creationId xmlns:a16="http://schemas.microsoft.com/office/drawing/2014/main" id="{3F2FAB56-49FC-67F2-93C7-791DEE4F6B6F}"/>
              </a:ext>
            </a:extLst>
          </p:cNvPr>
          <p:cNvSpPr txBox="1"/>
          <p:nvPr/>
        </p:nvSpPr>
        <p:spPr>
          <a:xfrm>
            <a:off x="6805446" y="4943445"/>
            <a:ext cx="5908430"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i="1"/>
              <a:t>Based on FTA Roadmap, 2025. Subject to Change</a:t>
            </a:r>
          </a:p>
        </p:txBody>
      </p:sp>
      <p:sp>
        <p:nvSpPr>
          <p:cNvPr id="6" name="Slide Number Placeholder 2">
            <a:extLst>
              <a:ext uri="{FF2B5EF4-FFF2-40B4-BE49-F238E27FC236}">
                <a16:creationId xmlns:a16="http://schemas.microsoft.com/office/drawing/2014/main" id="{7E3A3463-AE97-DD48-13CA-5BB7C8B0F03F}"/>
              </a:ext>
            </a:extLst>
          </p:cNvPr>
          <p:cNvSpPr txBox="1">
            <a:spLocks/>
          </p:cNvSpPr>
          <p:nvPr/>
        </p:nvSpPr>
        <p:spPr>
          <a:xfrm>
            <a:off x="7992274" y="4767266"/>
            <a:ext cx="946771" cy="273845"/>
          </a:xfrm>
          <a:prstGeom prst="rect">
            <a:avLst/>
          </a:prstGeom>
        </p:spPr>
        <p:txBody>
          <a:bodyPr vert="horz" lIns="91440" tIns="45720" rIns="91440" bIns="45720" rtlCol="0" anchor="ct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r" defTabSz="685800">
              <a:defRPr/>
            </a:pPr>
            <a:fld id="{7D849402-4170-CE4A-A196-BDEB35909225}" type="slidenum">
              <a:rPr lang="en-US" sz="1200" smtClean="0">
                <a:solidFill>
                  <a:srgbClr val="4C4E56"/>
                </a:solidFill>
                <a:latin typeface="Arial" panose="020B0604020202020204" pitchFamily="34" charset="0"/>
                <a:cs typeface="Arial" panose="020B0604020202020204" pitchFamily="34" charset="0"/>
              </a:rPr>
              <a:pPr algn="r" defTabSz="685800">
                <a:defRPr/>
              </a:pPr>
              <a:t>19</a:t>
            </a:fld>
            <a:endParaRPr lang="en-US" sz="1200">
              <a:solidFill>
                <a:srgbClr val="4C4E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51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05D3-E7F9-4ECC-8C8A-1B9A215E1521}"/>
              </a:ext>
            </a:extLst>
          </p:cNvPr>
          <p:cNvSpPr>
            <a:spLocks noGrp="1"/>
          </p:cNvSpPr>
          <p:nvPr>
            <p:ph type="title"/>
          </p:nvPr>
        </p:nvSpPr>
        <p:spPr/>
        <p:txBody>
          <a:bodyPr/>
          <a:lstStyle/>
          <a:p>
            <a:r>
              <a:rPr lang="en-US" sz="2400">
                <a:latin typeface="Arial"/>
                <a:cs typeface="Arial"/>
              </a:rPr>
              <a:t>Downtown-Diridon CWG Members</a:t>
            </a:r>
            <a:endParaRPr lang="en-US" sz="2400"/>
          </a:p>
        </p:txBody>
      </p:sp>
      <p:sp>
        <p:nvSpPr>
          <p:cNvPr id="3" name="Content Placeholder 2" descr="Adina Levin, Friends of Caltrain&#10;Alan Williams, Campus Community Association (Naglee Park)&#10;Bert Weaver, Delmas Park Neighborhood Association&#10;Carol Austen, Shasta / Hanchett Park Neighborhood Association&#10;Charlie Faas, San José State University&#10;Chris Morrisey, Arena Authority&#10;Dana Grover, Horace Mann Neighborhood Association&#10;Derrick Seaver, San José Chamber of Commerce&#10;Edgar Arellano, California Walks&#10;Elizabeth Chien-Hale, Downtown Residents Association&#10;Fred Buzo, SPUR&#10;Jeffrey Buchanan, Working Partnerships USA&#10;Jim Goddard, Sharks Sports &amp; Entertainment&#10;Larry Clark, The Alameda Business Association&#10;Nate LeBlanc, San José Downtown Association&#10;">
            <a:extLst>
              <a:ext uri="{FF2B5EF4-FFF2-40B4-BE49-F238E27FC236}">
                <a16:creationId xmlns:a16="http://schemas.microsoft.com/office/drawing/2014/main" id="{D38905B6-32B4-4FCA-BC85-30697BFA581D}"/>
              </a:ext>
            </a:extLst>
          </p:cNvPr>
          <p:cNvSpPr>
            <a:spLocks noGrp="1"/>
          </p:cNvSpPr>
          <p:nvPr>
            <p:ph idx="1"/>
          </p:nvPr>
        </p:nvSpPr>
        <p:spPr>
          <a:xfrm>
            <a:off x="59472" y="811226"/>
            <a:ext cx="8549836" cy="4112728"/>
          </a:xfrm>
        </p:spPr>
        <p:txBody>
          <a:bodyPr vert="horz" wrap="square" lIns="91434" tIns="45717" rIns="91434" bIns="45717" rtlCol="0" anchor="t">
            <a:noAutofit/>
          </a:bodyPr>
          <a:lstStyle/>
          <a:p>
            <a:pPr marL="342900" indent="-342900">
              <a:spcBef>
                <a:spcPts val="200"/>
              </a:spcBef>
              <a:buFont typeface="Arial,Sans-Serif"/>
              <a:buChar char="•"/>
            </a:pPr>
            <a:r>
              <a:rPr lang="en-US" sz="1200">
                <a:solidFill>
                  <a:srgbClr val="02528A"/>
                </a:solidFill>
                <a:latin typeface="Arial"/>
                <a:cs typeface="Arial"/>
              </a:rPr>
              <a:t>Adina Levin, </a:t>
            </a:r>
            <a:r>
              <a:rPr lang="en-US" sz="1200" i="1">
                <a:solidFill>
                  <a:schemeClr val="tx1"/>
                </a:solidFill>
                <a:latin typeface="Arial"/>
                <a:cs typeface="Arial"/>
              </a:rPr>
              <a:t>Friends of Caltrain</a:t>
            </a:r>
          </a:p>
          <a:p>
            <a:pPr marL="342900" indent="-342900">
              <a:spcBef>
                <a:spcPts val="200"/>
              </a:spcBef>
              <a:buFont typeface="Arial,Sans-Serif"/>
              <a:buChar char="•"/>
            </a:pPr>
            <a:r>
              <a:rPr lang="en-US" sz="1200">
                <a:solidFill>
                  <a:srgbClr val="02528A"/>
                </a:solidFill>
                <a:latin typeface="Arial"/>
                <a:cs typeface="Arial"/>
              </a:rPr>
              <a:t>Alan Williams, </a:t>
            </a:r>
            <a:r>
              <a:rPr lang="en-US" sz="1200" i="1">
                <a:solidFill>
                  <a:schemeClr val="tx1"/>
                </a:solidFill>
                <a:latin typeface="Arial"/>
                <a:cs typeface="Arial"/>
              </a:rPr>
              <a:t>Campus Community Association (</a:t>
            </a:r>
            <a:r>
              <a:rPr lang="en-US" sz="1200" i="1" err="1">
                <a:solidFill>
                  <a:schemeClr val="tx1"/>
                </a:solidFill>
                <a:latin typeface="Arial"/>
                <a:cs typeface="Arial"/>
              </a:rPr>
              <a:t>Naglee</a:t>
            </a:r>
            <a:r>
              <a:rPr lang="en-US" sz="1200" i="1">
                <a:solidFill>
                  <a:schemeClr val="tx1"/>
                </a:solidFill>
                <a:latin typeface="Arial"/>
                <a:cs typeface="Arial"/>
              </a:rPr>
              <a:t> Park)</a:t>
            </a:r>
          </a:p>
          <a:p>
            <a:pPr marL="342900" indent="-342900">
              <a:spcBef>
                <a:spcPts val="200"/>
              </a:spcBef>
              <a:buFont typeface="Arial,Sans-Serif"/>
              <a:buChar char="•"/>
            </a:pPr>
            <a:r>
              <a:rPr lang="en-US" sz="1200">
                <a:solidFill>
                  <a:srgbClr val="02528A"/>
                </a:solidFill>
                <a:latin typeface="Arial"/>
                <a:cs typeface="Arial"/>
              </a:rPr>
              <a:t>Bert Weaver,</a:t>
            </a:r>
            <a:r>
              <a:rPr lang="en-US" sz="1200" i="1">
                <a:solidFill>
                  <a:schemeClr val="tx1"/>
                </a:solidFill>
                <a:latin typeface="Arial"/>
                <a:cs typeface="Arial"/>
              </a:rPr>
              <a:t> Delmas Park Neighborhood Association</a:t>
            </a:r>
          </a:p>
          <a:p>
            <a:pPr marL="342900" indent="-342900">
              <a:spcBef>
                <a:spcPts val="200"/>
              </a:spcBef>
              <a:buFont typeface="Arial,Sans-Serif"/>
              <a:buChar char="•"/>
            </a:pPr>
            <a:r>
              <a:rPr lang="en-US" sz="1200">
                <a:solidFill>
                  <a:srgbClr val="02528A"/>
                </a:solidFill>
                <a:latin typeface="Arial"/>
                <a:cs typeface="Arial"/>
              </a:rPr>
              <a:t>Edward Saum, </a:t>
            </a:r>
            <a:r>
              <a:rPr lang="en-US" sz="1200" i="1">
                <a:solidFill>
                  <a:schemeClr val="tx1"/>
                </a:solidFill>
                <a:latin typeface="Arial"/>
                <a:cs typeface="Arial"/>
              </a:rPr>
              <a:t>The Alameda Business Association</a:t>
            </a:r>
          </a:p>
          <a:p>
            <a:pPr marL="342900" indent="-342900">
              <a:spcBef>
                <a:spcPts val="200"/>
              </a:spcBef>
              <a:buFont typeface="Arial,Sans-Serif"/>
              <a:buChar char="•"/>
            </a:pPr>
            <a:r>
              <a:rPr lang="en-US" sz="1200">
                <a:solidFill>
                  <a:srgbClr val="02528A"/>
                </a:solidFill>
                <a:latin typeface="Arial"/>
                <a:cs typeface="Arial"/>
              </a:rPr>
              <a:t>Anne Marie Todd, </a:t>
            </a:r>
            <a:r>
              <a:rPr lang="en-US" sz="1200" i="1">
                <a:solidFill>
                  <a:schemeClr val="tx1"/>
                </a:solidFill>
                <a:latin typeface="Arial"/>
                <a:cs typeface="Arial"/>
              </a:rPr>
              <a:t>San José State University</a:t>
            </a:r>
          </a:p>
          <a:p>
            <a:pPr marL="342900" indent="-342900">
              <a:spcBef>
                <a:spcPts val="200"/>
              </a:spcBef>
              <a:buFont typeface="Arial,Sans-Serif"/>
              <a:buChar char="•"/>
            </a:pPr>
            <a:r>
              <a:rPr lang="en-US" sz="1200">
                <a:solidFill>
                  <a:srgbClr val="02528A"/>
                </a:solidFill>
                <a:latin typeface="Arial"/>
                <a:cs typeface="Arial"/>
              </a:rPr>
              <a:t>Chris Shay, </a:t>
            </a:r>
            <a:r>
              <a:rPr lang="en-US" sz="1200" i="1">
                <a:solidFill>
                  <a:schemeClr val="tx1"/>
                </a:solidFill>
                <a:latin typeface="Arial"/>
                <a:cs typeface="Arial"/>
              </a:rPr>
              <a:t>Sharks Sports &amp; Entertainment</a:t>
            </a:r>
          </a:p>
          <a:p>
            <a:pPr marL="342900" indent="-342900">
              <a:spcBef>
                <a:spcPts val="200"/>
              </a:spcBef>
              <a:buFont typeface="Arial,Sans-Serif"/>
              <a:buChar char="•"/>
            </a:pPr>
            <a:r>
              <a:rPr lang="en-US" sz="1200">
                <a:solidFill>
                  <a:srgbClr val="02528A"/>
                </a:solidFill>
                <a:latin typeface="Arial"/>
                <a:cs typeface="Arial"/>
              </a:rPr>
              <a:t>Dana Grover,</a:t>
            </a:r>
            <a:r>
              <a:rPr lang="en-US" sz="1200" i="1">
                <a:solidFill>
                  <a:schemeClr val="tx1"/>
                </a:solidFill>
                <a:latin typeface="Arial"/>
                <a:cs typeface="Arial"/>
              </a:rPr>
              <a:t> Horace Mann Neighborhood Association</a:t>
            </a:r>
          </a:p>
          <a:p>
            <a:pPr marL="342900" indent="-342900">
              <a:spcBef>
                <a:spcPts val="200"/>
              </a:spcBef>
              <a:buFont typeface="Arial,Sans-Serif"/>
              <a:buChar char="•"/>
            </a:pPr>
            <a:r>
              <a:rPr lang="en-US" sz="1200">
                <a:solidFill>
                  <a:srgbClr val="02528A"/>
                </a:solidFill>
                <a:latin typeface="Arial"/>
                <a:cs typeface="Arial"/>
              </a:rPr>
              <a:t>Elizabeth Chien-Hale, </a:t>
            </a:r>
            <a:r>
              <a:rPr lang="en-US" sz="1200" i="1">
                <a:solidFill>
                  <a:schemeClr val="tx1"/>
                </a:solidFill>
                <a:latin typeface="Arial"/>
                <a:cs typeface="Arial"/>
              </a:rPr>
              <a:t>Downtown Residents Association</a:t>
            </a:r>
          </a:p>
          <a:p>
            <a:pPr marL="342900" indent="-342900">
              <a:spcBef>
                <a:spcPts val="200"/>
              </a:spcBef>
              <a:buFont typeface="Arial,Sans-Serif"/>
              <a:buChar char="•"/>
            </a:pPr>
            <a:r>
              <a:rPr lang="en-US" sz="1200">
                <a:solidFill>
                  <a:srgbClr val="02528A"/>
                </a:solidFill>
                <a:latin typeface="Arial"/>
                <a:cs typeface="Arial"/>
              </a:rPr>
              <a:t>Fernando Cruz-Esparza, </a:t>
            </a:r>
            <a:r>
              <a:rPr lang="en-US" sz="1200" i="1">
                <a:solidFill>
                  <a:schemeClr val="tx1"/>
                </a:solidFill>
                <a:latin typeface="Arial"/>
                <a:cs typeface="Arial"/>
              </a:rPr>
              <a:t>Student Rep at San José State University </a:t>
            </a:r>
          </a:p>
          <a:p>
            <a:pPr marL="342900" indent="-342900">
              <a:spcBef>
                <a:spcPts val="200"/>
              </a:spcBef>
              <a:buFont typeface="Arial,Sans-Serif"/>
              <a:buChar char="•"/>
            </a:pPr>
            <a:r>
              <a:rPr lang="en-US" sz="1200">
                <a:solidFill>
                  <a:srgbClr val="02528A"/>
                </a:solidFill>
                <a:latin typeface="Arial"/>
                <a:cs typeface="Arial"/>
              </a:rPr>
              <a:t>James Duran, </a:t>
            </a:r>
            <a:r>
              <a:rPr lang="en-US" sz="1200" i="1">
                <a:solidFill>
                  <a:schemeClr val="tx1"/>
                </a:solidFill>
                <a:latin typeface="Arial"/>
                <a:cs typeface="Arial"/>
              </a:rPr>
              <a:t>Hispanic Chamber of Commerce</a:t>
            </a:r>
          </a:p>
          <a:p>
            <a:pPr marL="342900" indent="-342900">
              <a:spcBef>
                <a:spcPts val="200"/>
              </a:spcBef>
              <a:buFont typeface="Arial,Sans-Serif"/>
              <a:buChar char="•"/>
            </a:pPr>
            <a:r>
              <a:rPr lang="en-US" sz="1200">
                <a:solidFill>
                  <a:srgbClr val="02528A"/>
                </a:solidFill>
                <a:latin typeface="Arial"/>
                <a:cs typeface="Arial"/>
              </a:rPr>
              <a:t>Jeffrey Buchanan, </a:t>
            </a:r>
            <a:r>
              <a:rPr lang="en-US" sz="1200" i="1">
                <a:solidFill>
                  <a:schemeClr val="tx1"/>
                </a:solidFill>
                <a:latin typeface="Arial"/>
                <a:cs typeface="Arial"/>
              </a:rPr>
              <a:t>Working Partnerships USA</a:t>
            </a:r>
          </a:p>
          <a:p>
            <a:pPr marL="342900" indent="-342900">
              <a:spcBef>
                <a:spcPts val="200"/>
              </a:spcBef>
              <a:buFont typeface="Arial,Sans-Serif"/>
              <a:buChar char="•"/>
            </a:pPr>
            <a:r>
              <a:rPr lang="en-US" sz="1200">
                <a:solidFill>
                  <a:srgbClr val="02528A"/>
                </a:solidFill>
                <a:latin typeface="Arial"/>
                <a:cs typeface="Arial"/>
              </a:rPr>
              <a:t>José Magana, </a:t>
            </a:r>
            <a:r>
              <a:rPr lang="en-US" sz="1200" i="1">
                <a:solidFill>
                  <a:schemeClr val="tx1"/>
                </a:solidFill>
                <a:latin typeface="Arial"/>
                <a:cs typeface="Arial"/>
              </a:rPr>
              <a:t>San José Unified School Distric</a:t>
            </a:r>
            <a:r>
              <a:rPr lang="en-US" sz="1200">
                <a:solidFill>
                  <a:srgbClr val="02528A"/>
                </a:solidFill>
                <a:latin typeface="Arial"/>
                <a:cs typeface="Arial"/>
              </a:rPr>
              <a:t>t</a:t>
            </a:r>
          </a:p>
          <a:p>
            <a:pPr marL="342900" indent="-342900">
              <a:spcBef>
                <a:spcPts val="200"/>
              </a:spcBef>
              <a:buFont typeface="Arial,Sans-Serif"/>
              <a:buChar char="•"/>
            </a:pPr>
            <a:r>
              <a:rPr lang="en-US" sz="1200">
                <a:solidFill>
                  <a:srgbClr val="02528A"/>
                </a:solidFill>
                <a:latin typeface="Arial"/>
                <a:cs typeface="Arial"/>
              </a:rPr>
              <a:t>Kristen Brown, </a:t>
            </a:r>
            <a:r>
              <a:rPr lang="en-US" sz="1200" i="1">
                <a:solidFill>
                  <a:schemeClr val="tx1"/>
                </a:solidFill>
                <a:latin typeface="Arial"/>
                <a:cs typeface="Arial"/>
              </a:rPr>
              <a:t>Silicon Valley Leadership Group</a:t>
            </a:r>
          </a:p>
          <a:p>
            <a:pPr marL="342900" indent="-342900">
              <a:spcBef>
                <a:spcPts val="200"/>
              </a:spcBef>
              <a:buFont typeface="Arial,Sans-Serif"/>
              <a:buChar char="•"/>
            </a:pPr>
            <a:r>
              <a:rPr lang="en-US" sz="1200">
                <a:solidFill>
                  <a:srgbClr val="02528A"/>
                </a:solidFill>
                <a:latin typeface="Arial"/>
                <a:cs typeface="Arial"/>
              </a:rPr>
              <a:t>Kohar Scott, </a:t>
            </a:r>
            <a:r>
              <a:rPr lang="en-US" sz="1200" i="1">
                <a:solidFill>
                  <a:schemeClr val="tx1"/>
                </a:solidFill>
                <a:latin typeface="Arial"/>
                <a:cs typeface="Arial"/>
              </a:rPr>
              <a:t>San José State University</a:t>
            </a:r>
          </a:p>
          <a:p>
            <a:pPr marL="342900" indent="-342900">
              <a:spcBef>
                <a:spcPts val="200"/>
              </a:spcBef>
              <a:buFont typeface="Arial,Sans-Serif"/>
              <a:buChar char="•"/>
            </a:pPr>
            <a:r>
              <a:rPr lang="en-US" sz="1200">
                <a:solidFill>
                  <a:srgbClr val="02528A"/>
                </a:solidFill>
                <a:latin typeface="Arial"/>
                <a:cs typeface="Arial"/>
              </a:rPr>
              <a:t>Martin Flores, </a:t>
            </a:r>
            <a:r>
              <a:rPr lang="en-US" sz="1200" i="1">
                <a:latin typeface="Arial"/>
                <a:cs typeface="Arial"/>
              </a:rPr>
              <a:t>Arena Authority</a:t>
            </a:r>
            <a:endParaRPr lang="en-US" sz="1200" i="1">
              <a:cs typeface="Arial"/>
            </a:endParaRPr>
          </a:p>
          <a:p>
            <a:pPr marL="342900" indent="-342900">
              <a:spcBef>
                <a:spcPts val="200"/>
              </a:spcBef>
              <a:buFont typeface="Arial,Sans-Serif"/>
              <a:buChar char="•"/>
            </a:pPr>
            <a:r>
              <a:rPr lang="en-US" sz="1200">
                <a:solidFill>
                  <a:srgbClr val="02528A"/>
                </a:solidFill>
                <a:latin typeface="Arial"/>
                <a:cs typeface="Arial"/>
              </a:rPr>
              <a:t>Mike McLean,</a:t>
            </a:r>
            <a:r>
              <a:rPr lang="en-US" sz="1200" i="1">
                <a:latin typeface="Arial"/>
                <a:cs typeface="Arial"/>
              </a:rPr>
              <a:t> Adobe</a:t>
            </a:r>
          </a:p>
          <a:p>
            <a:pPr marL="342900" indent="-342900">
              <a:spcBef>
                <a:spcPts val="200"/>
              </a:spcBef>
              <a:buFont typeface="Arial,Sans-Serif"/>
              <a:buChar char="•"/>
            </a:pPr>
            <a:r>
              <a:rPr lang="en-US" sz="1200">
                <a:solidFill>
                  <a:srgbClr val="02528A"/>
                </a:solidFill>
                <a:latin typeface="Arial"/>
                <a:cs typeface="Arial"/>
              </a:rPr>
              <a:t>Nate LeBlanc, </a:t>
            </a:r>
            <a:r>
              <a:rPr lang="en-US" sz="1200" i="1">
                <a:latin typeface="Arial"/>
                <a:cs typeface="Arial"/>
              </a:rPr>
              <a:t>San José Downtown Association</a:t>
            </a:r>
          </a:p>
          <a:p>
            <a:pPr marL="342900" indent="-342900">
              <a:spcBef>
                <a:spcPts val="200"/>
              </a:spcBef>
              <a:buFont typeface="Arial,Sans-Serif"/>
              <a:buChar char="•"/>
            </a:pPr>
            <a:r>
              <a:rPr lang="en-US" sz="1200">
                <a:solidFill>
                  <a:srgbClr val="02528A"/>
                </a:solidFill>
                <a:latin typeface="Arial"/>
                <a:cs typeface="Arial"/>
              </a:rPr>
              <a:t>Ron Gonzales, </a:t>
            </a:r>
            <a:r>
              <a:rPr lang="en-US" sz="1200" i="1">
                <a:latin typeface="Arial"/>
                <a:cs typeface="Arial"/>
              </a:rPr>
              <a:t>Hispanic Foundation of Silicon Valley</a:t>
            </a:r>
          </a:p>
          <a:p>
            <a:pPr marL="342900" indent="-342900">
              <a:spcBef>
                <a:spcPts val="200"/>
              </a:spcBef>
              <a:buFont typeface="Arial,Sans-Serif"/>
              <a:buChar char="•"/>
            </a:pPr>
            <a:r>
              <a:rPr lang="en-US" sz="1200">
                <a:solidFill>
                  <a:srgbClr val="02528A"/>
                </a:solidFill>
                <a:latin typeface="Arial"/>
                <a:cs typeface="Arial"/>
              </a:rPr>
              <a:t>Sondra Weber, </a:t>
            </a:r>
            <a:r>
              <a:rPr lang="en-US" sz="1200" i="1">
                <a:latin typeface="Arial"/>
                <a:cs typeface="Arial"/>
              </a:rPr>
              <a:t>Shasta / Hanchett Park Neighborhood Association; Plant 51 Homeowners Association </a:t>
            </a:r>
          </a:p>
          <a:p>
            <a:pPr>
              <a:spcBef>
                <a:spcPts val="200"/>
              </a:spcBef>
            </a:pPr>
            <a:endParaRPr lang="en-US" sz="1200" i="1">
              <a:latin typeface="Arial"/>
              <a:cs typeface="Arial"/>
            </a:endParaRPr>
          </a:p>
          <a:p>
            <a:pPr>
              <a:spcBef>
                <a:spcPts val="200"/>
              </a:spcBef>
            </a:pPr>
            <a:endParaRPr lang="en-US" sz="1200" i="1"/>
          </a:p>
          <a:p>
            <a:pPr marL="342265" indent="-226695">
              <a:spcBef>
                <a:spcPts val="200"/>
              </a:spcBef>
              <a:buChar char="•"/>
            </a:pPr>
            <a:endParaRPr lang="en-US" sz="1200"/>
          </a:p>
          <a:p>
            <a:pPr marL="342265" indent="-342265">
              <a:spcBef>
                <a:spcPts val="200"/>
              </a:spcBef>
              <a:buChar char="•"/>
            </a:pPr>
            <a:endParaRPr lang="en-US" sz="1200" i="1"/>
          </a:p>
          <a:p>
            <a:pPr>
              <a:spcBef>
                <a:spcPts val="200"/>
              </a:spcBef>
            </a:pPr>
            <a:endParaRPr lang="en-US" sz="1200"/>
          </a:p>
        </p:txBody>
      </p:sp>
      <p:sp>
        <p:nvSpPr>
          <p:cNvPr id="6" name="Slide Number Placeholder 4">
            <a:extLst>
              <a:ext uri="{FF2B5EF4-FFF2-40B4-BE49-F238E27FC236}">
                <a16:creationId xmlns:a16="http://schemas.microsoft.com/office/drawing/2014/main" id="{037DDF8C-2B66-A426-D4B9-FF9060EDA1FC}"/>
              </a:ext>
            </a:extLst>
          </p:cNvPr>
          <p:cNvSpPr>
            <a:spLocks noGrp="1"/>
          </p:cNvSpPr>
          <p:nvPr>
            <p:ph type="sldNum" sz="quarter" idx="4"/>
          </p:nvPr>
        </p:nvSpPr>
        <p:spPr>
          <a:xfrm>
            <a:off x="6805446" y="4767265"/>
            <a:ext cx="2133600" cy="273845"/>
          </a:xfrm>
        </p:spPr>
        <p:txBody>
          <a:bodyPr/>
          <a:lstStyle/>
          <a:p>
            <a:pPr>
              <a:defRPr/>
            </a:pPr>
            <a:fld id="{7D849402-4170-CE4A-A196-BDEB35909225}" type="slidenum">
              <a:rPr lang="en-US" smtClean="0"/>
              <a:pPr>
                <a:defRPr/>
              </a:pPr>
              <a:t>2</a:t>
            </a:fld>
            <a:endParaRPr lang="en-US"/>
          </a:p>
        </p:txBody>
      </p:sp>
      <p:sp>
        <p:nvSpPr>
          <p:cNvPr id="7" name="TextBox 6">
            <a:extLst>
              <a:ext uri="{FF2B5EF4-FFF2-40B4-BE49-F238E27FC236}">
                <a16:creationId xmlns:a16="http://schemas.microsoft.com/office/drawing/2014/main" id="{5C921D03-59D2-7AA9-8EE7-458CD61B27C8}"/>
              </a:ext>
            </a:extLst>
          </p:cNvPr>
          <p:cNvSpPr txBox="1"/>
          <p:nvPr/>
        </p:nvSpPr>
        <p:spPr>
          <a:xfrm>
            <a:off x="4804277" y="809706"/>
            <a:ext cx="4342204" cy="1118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defTabSz="415629">
              <a:spcBef>
                <a:spcPts val="200"/>
              </a:spcBef>
              <a:buFont typeface="Arial,Sans-Serif"/>
              <a:buChar char="•"/>
            </a:pPr>
            <a:r>
              <a:rPr lang="en-US" sz="1200" b="1">
                <a:solidFill>
                  <a:srgbClr val="02528A"/>
                </a:solidFill>
                <a:latin typeface="Arial"/>
                <a:cs typeface="Arial"/>
              </a:rPr>
              <a:t>Tony Mirenda, </a:t>
            </a:r>
            <a:r>
              <a:rPr lang="en-US" sz="1200" b="1" i="1">
                <a:latin typeface="Arial"/>
                <a:cs typeface="Arial"/>
              </a:rPr>
              <a:t>San José Chamber of Commerce </a:t>
            </a:r>
          </a:p>
          <a:p>
            <a:pPr marL="342900" indent="-342900" defTabSz="415629">
              <a:spcBef>
                <a:spcPts val="200"/>
              </a:spcBef>
              <a:buFont typeface="Arial,Sans-Serif"/>
              <a:buChar char="•"/>
            </a:pPr>
            <a:r>
              <a:rPr lang="en-US" sz="1200">
                <a:solidFill>
                  <a:srgbClr val="02528A"/>
                </a:solidFill>
                <a:latin typeface="Arial"/>
                <a:cs typeface="Arial"/>
              </a:rPr>
              <a:t>Tala </a:t>
            </a:r>
            <a:r>
              <a:rPr lang="en-US" sz="1200" err="1">
                <a:solidFill>
                  <a:srgbClr val="02528A"/>
                </a:solidFill>
                <a:latin typeface="Arial"/>
                <a:cs typeface="Arial"/>
              </a:rPr>
              <a:t>Fatolahzadeh</a:t>
            </a:r>
            <a:r>
              <a:rPr lang="en-US" sz="1200">
                <a:solidFill>
                  <a:srgbClr val="02528A"/>
                </a:solidFill>
                <a:latin typeface="Arial"/>
                <a:cs typeface="Arial"/>
              </a:rPr>
              <a:t>, </a:t>
            </a:r>
            <a:r>
              <a:rPr lang="en-US" sz="1200" i="1">
                <a:latin typeface="Arial"/>
                <a:cs typeface="Arial"/>
              </a:rPr>
              <a:t>City of San José ​</a:t>
            </a:r>
          </a:p>
          <a:p>
            <a:pPr marL="342900" indent="-342900" defTabSz="415629">
              <a:spcBef>
                <a:spcPts val="200"/>
              </a:spcBef>
              <a:buFont typeface="Arial,Sans-Serif"/>
              <a:buChar char="•"/>
            </a:pPr>
            <a:r>
              <a:rPr lang="en-US" sz="1200">
                <a:solidFill>
                  <a:srgbClr val="02528A"/>
                </a:solidFill>
                <a:latin typeface="Arial"/>
                <a:cs typeface="Arial"/>
              </a:rPr>
              <a:t>Eric </a:t>
            </a:r>
            <a:r>
              <a:rPr lang="en-US" sz="1200" err="1">
                <a:solidFill>
                  <a:srgbClr val="02528A"/>
                </a:solidFill>
                <a:latin typeface="Arial"/>
                <a:cs typeface="Arial"/>
              </a:rPr>
              <a:t>Eidlin</a:t>
            </a:r>
            <a:r>
              <a:rPr lang="en-US" sz="1200">
                <a:solidFill>
                  <a:srgbClr val="02528A"/>
                </a:solidFill>
                <a:latin typeface="Arial"/>
                <a:cs typeface="Arial"/>
              </a:rPr>
              <a:t>, </a:t>
            </a:r>
            <a:r>
              <a:rPr lang="en-US" sz="1200" i="1">
                <a:latin typeface="Arial"/>
                <a:cs typeface="Arial"/>
              </a:rPr>
              <a:t>City of San José​</a:t>
            </a:r>
          </a:p>
          <a:p>
            <a:pPr marL="342900" indent="-342900" defTabSz="415629">
              <a:spcBef>
                <a:spcPts val="200"/>
              </a:spcBef>
              <a:buFont typeface="Arial,Sans-Serif"/>
              <a:buChar char="•"/>
            </a:pPr>
            <a:r>
              <a:rPr lang="en-US" sz="1200">
                <a:solidFill>
                  <a:srgbClr val="02528A"/>
                </a:solidFill>
                <a:latin typeface="Arial"/>
                <a:cs typeface="Arial"/>
              </a:rPr>
              <a:t>Chris Burton, </a:t>
            </a:r>
            <a:r>
              <a:rPr lang="en-US" sz="1200" i="1">
                <a:latin typeface="Arial"/>
                <a:cs typeface="Arial"/>
              </a:rPr>
              <a:t>City of San José</a:t>
            </a:r>
          </a:p>
          <a:p>
            <a:pPr marL="342900" indent="-342900" defTabSz="415629">
              <a:spcBef>
                <a:spcPts val="200"/>
              </a:spcBef>
              <a:buFont typeface="Arial,Sans-Serif"/>
              <a:buChar char="•"/>
            </a:pPr>
            <a:r>
              <a:rPr lang="en-US" sz="1200">
                <a:solidFill>
                  <a:srgbClr val="02528A"/>
                </a:solidFill>
                <a:latin typeface="Arial"/>
                <a:cs typeface="Arial"/>
              </a:rPr>
              <a:t>Scott Smith, </a:t>
            </a:r>
            <a:r>
              <a:rPr lang="en-US" sz="1200" i="1">
                <a:latin typeface="Arial"/>
                <a:cs typeface="Arial"/>
              </a:rPr>
              <a:t>BART</a:t>
            </a:r>
          </a:p>
        </p:txBody>
      </p:sp>
    </p:spTree>
    <p:extLst>
      <p:ext uri="{BB962C8B-B14F-4D97-AF65-F5344CB8AC3E}">
        <p14:creationId xmlns:p14="http://schemas.microsoft.com/office/powerpoint/2010/main" val="667453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E7420-6537-D691-BF72-EA5B6B29F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51E88-C61B-0360-AACF-69B729474D79}"/>
              </a:ext>
            </a:extLst>
          </p:cNvPr>
          <p:cNvSpPr>
            <a:spLocks noGrp="1"/>
          </p:cNvSpPr>
          <p:nvPr>
            <p:ph type="title"/>
          </p:nvPr>
        </p:nvSpPr>
        <p:spPr/>
        <p:txBody>
          <a:bodyPr/>
          <a:lstStyle/>
          <a:p>
            <a:r>
              <a:rPr lang="en-US">
                <a:latin typeface="Arial"/>
                <a:cs typeface="Arial"/>
              </a:rPr>
              <a:t>Diridon Station Design Update</a:t>
            </a:r>
            <a:endParaRPr lang="en-US"/>
          </a:p>
        </p:txBody>
      </p:sp>
      <p:sp>
        <p:nvSpPr>
          <p:cNvPr id="3" name="Slide Number Placeholder 2">
            <a:extLst>
              <a:ext uri="{FF2B5EF4-FFF2-40B4-BE49-F238E27FC236}">
                <a16:creationId xmlns:a16="http://schemas.microsoft.com/office/drawing/2014/main" id="{909CE7FD-6C21-E4C7-FBAD-DE2BC0EF258A}"/>
              </a:ext>
            </a:extLst>
          </p:cNvPr>
          <p:cNvSpPr>
            <a:spLocks noGrp="1"/>
          </p:cNvSpPr>
          <p:nvPr>
            <p:ph type="sldNum" sz="quarter" idx="4"/>
          </p:nvPr>
        </p:nvSpPr>
        <p:spPr>
          <a:xfrm>
            <a:off x="8411084" y="4767265"/>
            <a:ext cx="527962" cy="273845"/>
          </a:xfrm>
        </p:spPr>
        <p:txBody>
          <a:bodyPr/>
          <a:lstStyle/>
          <a:p>
            <a:fld id="{7D849402-4170-CE4A-A196-BDEB35909225}" type="slidenum">
              <a:rPr lang="en-US" smtClean="0"/>
              <a:pPr/>
              <a:t>20</a:t>
            </a:fld>
            <a:endParaRPr lang="en-US"/>
          </a:p>
        </p:txBody>
      </p:sp>
    </p:spTree>
    <p:extLst>
      <p:ext uri="{BB962C8B-B14F-4D97-AF65-F5344CB8AC3E}">
        <p14:creationId xmlns:p14="http://schemas.microsoft.com/office/powerpoint/2010/main" val="143010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ctrTitle"/>
          </p:nvPr>
        </p:nvSpPr>
        <p:spPr>
          <a:xfrm>
            <a:off x="295434" y="211429"/>
            <a:ext cx="5770309" cy="421039"/>
          </a:xfrm>
          <a:prstGeom prst="rect">
            <a:avLst/>
          </a:prstGeom>
        </p:spPr>
        <p:txBody>
          <a:bodyPr vert="horz" wrap="square" lIns="0" tIns="5487" rIns="0" bIns="0" rtlCol="0">
            <a:spAutoFit/>
          </a:bodyPr>
          <a:lstStyle/>
          <a:p>
            <a:pPr marL="5776">
              <a:lnSpc>
                <a:spcPct val="100000"/>
              </a:lnSpc>
              <a:spcBef>
                <a:spcPts val="43"/>
              </a:spcBef>
            </a:pPr>
            <a:r>
              <a:rPr lang="en-US" sz="2700"/>
              <a:t>Diridon</a:t>
            </a:r>
            <a:r>
              <a:rPr lang="en-US" sz="2700" spc="-89"/>
              <a:t> </a:t>
            </a:r>
            <a:r>
              <a:rPr lang="en-US" sz="2700"/>
              <a:t>Site</a:t>
            </a:r>
            <a:r>
              <a:rPr lang="en-US" sz="2700" spc="-91"/>
              <a:t> </a:t>
            </a:r>
            <a:r>
              <a:rPr lang="en-US" sz="2700"/>
              <a:t>Plan</a:t>
            </a:r>
            <a:r>
              <a:rPr lang="en-US" sz="2700" spc="-89"/>
              <a:t> </a:t>
            </a:r>
            <a:r>
              <a:rPr lang="en-US" sz="2700"/>
              <a:t>Opening</a:t>
            </a:r>
            <a:r>
              <a:rPr lang="en-US" sz="2700" spc="-86"/>
              <a:t> </a:t>
            </a:r>
            <a:r>
              <a:rPr lang="en-US" sz="2700" spc="-11"/>
              <a:t>Day</a:t>
            </a:r>
          </a:p>
        </p:txBody>
      </p:sp>
      <p:pic>
        <p:nvPicPr>
          <p:cNvPr id="2" name="Picture 1" descr="The Diridon site plan, an aerial view.">
            <a:extLst>
              <a:ext uri="{FF2B5EF4-FFF2-40B4-BE49-F238E27FC236}">
                <a16:creationId xmlns:a16="http://schemas.microsoft.com/office/drawing/2014/main" id="{1BC6BC04-4C8E-29D2-8F87-69B2FD05086B}"/>
              </a:ext>
            </a:extLst>
          </p:cNvPr>
          <p:cNvPicPr>
            <a:picLocks noChangeAspect="1"/>
          </p:cNvPicPr>
          <p:nvPr/>
        </p:nvPicPr>
        <p:blipFill>
          <a:blip r:embed="rId3"/>
          <a:stretch>
            <a:fillRect/>
          </a:stretch>
        </p:blipFill>
        <p:spPr>
          <a:xfrm rot="10800000">
            <a:off x="1381647" y="838511"/>
            <a:ext cx="6422864" cy="4309672"/>
          </a:xfrm>
          <a:prstGeom prst="rect">
            <a:avLst/>
          </a:prstGeom>
        </p:spPr>
      </p:pic>
      <p:sp>
        <p:nvSpPr>
          <p:cNvPr id="3" name="TextBox 2">
            <a:extLst>
              <a:ext uri="{FF2B5EF4-FFF2-40B4-BE49-F238E27FC236}">
                <a16:creationId xmlns:a16="http://schemas.microsoft.com/office/drawing/2014/main" id="{2FE8623F-D4F8-D5CC-2934-7AAB71714115}"/>
              </a:ext>
            </a:extLst>
          </p:cNvPr>
          <p:cNvSpPr txBox="1"/>
          <p:nvPr/>
        </p:nvSpPr>
        <p:spPr>
          <a:xfrm>
            <a:off x="3065279" y="1403155"/>
            <a:ext cx="1764427" cy="338554"/>
          </a:xfrm>
          <a:prstGeom prst="rect">
            <a:avLst/>
          </a:prstGeom>
          <a:solidFill>
            <a:schemeClr val="bg1">
              <a:alpha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W Santa Clara St</a:t>
            </a:r>
          </a:p>
        </p:txBody>
      </p:sp>
      <p:sp>
        <p:nvSpPr>
          <p:cNvPr id="5" name="TextBox 4">
            <a:extLst>
              <a:ext uri="{FF2B5EF4-FFF2-40B4-BE49-F238E27FC236}">
                <a16:creationId xmlns:a16="http://schemas.microsoft.com/office/drawing/2014/main" id="{D5059DEA-A5C2-BA07-D116-A3984FAD6173}"/>
              </a:ext>
            </a:extLst>
          </p:cNvPr>
          <p:cNvSpPr txBox="1"/>
          <p:nvPr/>
        </p:nvSpPr>
        <p:spPr>
          <a:xfrm rot="16200000">
            <a:off x="3007980" y="2878064"/>
            <a:ext cx="951183" cy="338554"/>
          </a:xfrm>
          <a:prstGeom prst="rect">
            <a:avLst/>
          </a:prstGeom>
          <a:solidFill>
            <a:schemeClr val="bg1">
              <a:alpha val="50000"/>
            </a:schemeClr>
          </a:solidFill>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Cahill St</a:t>
            </a:r>
          </a:p>
        </p:txBody>
      </p:sp>
      <p:sp>
        <p:nvSpPr>
          <p:cNvPr id="11" name="TextBox 10">
            <a:extLst>
              <a:ext uri="{FF2B5EF4-FFF2-40B4-BE49-F238E27FC236}">
                <a16:creationId xmlns:a16="http://schemas.microsoft.com/office/drawing/2014/main" id="{CFBF351D-1CB4-C735-011C-05CCDFA06FBC}"/>
              </a:ext>
            </a:extLst>
          </p:cNvPr>
          <p:cNvSpPr txBox="1"/>
          <p:nvPr/>
        </p:nvSpPr>
        <p:spPr>
          <a:xfrm rot="16200000">
            <a:off x="4882064" y="2996030"/>
            <a:ext cx="1599348" cy="338554"/>
          </a:xfrm>
          <a:prstGeom prst="rect">
            <a:avLst/>
          </a:prstGeom>
          <a:solidFill>
            <a:schemeClr val="bg1">
              <a:alpha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Montgomery St</a:t>
            </a:r>
          </a:p>
        </p:txBody>
      </p:sp>
      <p:sp>
        <p:nvSpPr>
          <p:cNvPr id="16" name="object 5">
            <a:extLst>
              <a:ext uri="{FF2B5EF4-FFF2-40B4-BE49-F238E27FC236}">
                <a16:creationId xmlns:a16="http://schemas.microsoft.com/office/drawing/2014/main" id="{0AC3BBBE-6D20-1704-1D2A-704A6E0E997C}"/>
              </a:ext>
            </a:extLst>
          </p:cNvPr>
          <p:cNvSpPr txBox="1"/>
          <p:nvPr/>
        </p:nvSpPr>
        <p:spPr>
          <a:xfrm>
            <a:off x="3800176" y="4793227"/>
            <a:ext cx="1662035" cy="115416"/>
          </a:xfrm>
          <a:prstGeom prst="rect">
            <a:avLst/>
          </a:prstGeom>
        </p:spPr>
        <p:txBody>
          <a:bodyPr vert="horz" wrap="square" lIns="0" tIns="0" rIns="0" bIns="0" rtlCol="0">
            <a:spAutoFit/>
          </a:bodyPr>
          <a:lstStyle/>
          <a:p>
            <a:pPr marL="5776">
              <a:lnSpc>
                <a:spcPts val="932"/>
              </a:lnSpc>
            </a:pPr>
            <a:r>
              <a:rPr sz="796" b="1">
                <a:solidFill>
                  <a:srgbClr val="FFFFFF"/>
                </a:solidFill>
                <a:latin typeface="Arial"/>
                <a:cs typeface="Arial"/>
              </a:rPr>
              <a:t>CONCEPTUAL</a:t>
            </a:r>
            <a:r>
              <a:rPr sz="796" b="1" spc="9">
                <a:solidFill>
                  <a:srgbClr val="FFFFFF"/>
                </a:solidFill>
                <a:latin typeface="Arial"/>
                <a:cs typeface="Arial"/>
              </a:rPr>
              <a:t> </a:t>
            </a:r>
            <a:r>
              <a:rPr sz="796" b="1">
                <a:solidFill>
                  <a:srgbClr val="FFFFFF"/>
                </a:solidFill>
                <a:latin typeface="Arial"/>
                <a:cs typeface="Arial"/>
              </a:rPr>
              <a:t>RENDERING</a:t>
            </a:r>
            <a:r>
              <a:rPr sz="796" b="1" spc="25">
                <a:solidFill>
                  <a:srgbClr val="FFFFFF"/>
                </a:solidFill>
                <a:latin typeface="Arial"/>
                <a:cs typeface="Arial"/>
              </a:rPr>
              <a:t> </a:t>
            </a:r>
            <a:r>
              <a:rPr sz="796" b="1" spc="-9">
                <a:solidFill>
                  <a:srgbClr val="FFFFFF"/>
                </a:solidFill>
                <a:latin typeface="Arial"/>
                <a:cs typeface="Arial"/>
              </a:rPr>
              <a:t>ONLY</a:t>
            </a:r>
            <a:endParaRPr sz="796">
              <a:latin typeface="Arial"/>
              <a:cs typeface="Arial"/>
            </a:endParaRPr>
          </a:p>
        </p:txBody>
      </p:sp>
      <p:sp>
        <p:nvSpPr>
          <p:cNvPr id="12" name="object 16">
            <a:extLst>
              <a:ext uri="{FF2B5EF4-FFF2-40B4-BE49-F238E27FC236}">
                <a16:creationId xmlns:a16="http://schemas.microsoft.com/office/drawing/2014/main" id="{0AA39E2C-245E-BFFA-0EC8-E6724C022560}"/>
              </a:ext>
            </a:extLst>
          </p:cNvPr>
          <p:cNvSpPr txBox="1">
            <a:spLocks noGrp="1"/>
          </p:cNvSpPr>
          <p:nvPr>
            <p:ph type="ftr" sz="quarter" idx="5"/>
          </p:nvPr>
        </p:nvSpPr>
        <p:spPr>
          <a:xfrm>
            <a:off x="3269537" y="4955911"/>
            <a:ext cx="2604926" cy="115416"/>
          </a:xfrm>
          <a:prstGeom prst="rect">
            <a:avLst/>
          </a:prstGeom>
        </p:spPr>
        <p:txBody>
          <a:bodyPr vert="horz" wrap="square" lIns="0" tIns="0" rIns="0" bIns="0" rtlCol="0" anchor="t">
            <a:spAutoFit/>
          </a:bodyPr>
          <a:lstStyle/>
          <a:p>
            <a:pPr marL="5715" marR="0" lvl="0" indent="0" defTabSz="415869" eaLnBrk="1" fontAlgn="auto" latinLnBrk="0" hangingPunct="1">
              <a:lnSpc>
                <a:spcPts val="932"/>
              </a:lnSpc>
              <a:spcBef>
                <a:spcPts val="0"/>
              </a:spcBef>
              <a:spcAft>
                <a:spcPts val="0"/>
              </a:spcAft>
              <a:buClrTx/>
              <a:buSzTx/>
              <a:buFontTx/>
              <a:buNone/>
              <a:tabLst/>
              <a:defRPr/>
            </a:pPr>
            <a:r>
              <a:rPr kumimoji="0" lang="en-US" sz="750" b="1" i="0" u="none" strike="noStrike" kern="0" cap="none" spc="0" normalizeH="0" baseline="0" noProof="0">
                <a:ln>
                  <a:noFill/>
                </a:ln>
                <a:solidFill>
                  <a:schemeClr val="bg1"/>
                </a:solidFill>
                <a:effectLst/>
                <a:uLnTx/>
                <a:uFillTx/>
                <a:latin typeface="Arial"/>
                <a:cs typeface="Arial"/>
              </a:rPr>
              <a:t>CURRENT</a:t>
            </a:r>
            <a:r>
              <a:rPr kumimoji="0" lang="en-US" sz="750" b="1" i="0" u="none" strike="noStrike" kern="0" cap="none" spc="7" normalizeH="0" baseline="0" noProof="0">
                <a:ln>
                  <a:noFill/>
                </a:ln>
                <a:solidFill>
                  <a:schemeClr val="bg1"/>
                </a:solidFill>
                <a:effectLst/>
                <a:uLnTx/>
                <a:uFillTx/>
                <a:latin typeface="Arial"/>
                <a:cs typeface="Arial"/>
              </a:rPr>
              <a:t> </a:t>
            </a:r>
            <a:r>
              <a:rPr kumimoji="0" lang="en-US" sz="750" b="1" i="0" u="none" strike="noStrike" kern="0" cap="none" spc="0" normalizeH="0" baseline="0" noProof="0">
                <a:ln>
                  <a:noFill/>
                </a:ln>
                <a:solidFill>
                  <a:schemeClr val="bg1"/>
                </a:solidFill>
                <a:effectLst/>
                <a:uLnTx/>
                <a:uFillTx/>
                <a:latin typeface="Arial"/>
                <a:cs typeface="Arial"/>
              </a:rPr>
              <a:t>as</a:t>
            </a:r>
            <a:r>
              <a:rPr kumimoji="0" lang="en-US" sz="750" b="1" i="0" u="none" strike="noStrike" kern="0" cap="none" spc="7" normalizeH="0" baseline="0" noProof="0">
                <a:ln>
                  <a:noFill/>
                </a:ln>
                <a:solidFill>
                  <a:schemeClr val="bg1"/>
                </a:solidFill>
                <a:effectLst/>
                <a:uLnTx/>
                <a:uFillTx/>
                <a:latin typeface="Arial"/>
                <a:cs typeface="Arial"/>
              </a:rPr>
              <a:t> </a:t>
            </a:r>
            <a:r>
              <a:rPr kumimoji="0" lang="en-US" sz="750" b="1" i="0" u="none" strike="noStrike" kern="0" cap="none" spc="0" normalizeH="0" baseline="0" noProof="0">
                <a:ln>
                  <a:noFill/>
                </a:ln>
                <a:solidFill>
                  <a:schemeClr val="bg1"/>
                </a:solidFill>
                <a:effectLst/>
                <a:uLnTx/>
                <a:uFillTx/>
                <a:latin typeface="Arial"/>
                <a:cs typeface="Arial"/>
              </a:rPr>
              <a:t>of</a:t>
            </a:r>
            <a:r>
              <a:rPr kumimoji="0" lang="en-US" sz="750" b="1" i="0" u="none" strike="noStrike" kern="0" cap="none" spc="7" normalizeH="0" baseline="0" noProof="0">
                <a:ln>
                  <a:noFill/>
                </a:ln>
                <a:solidFill>
                  <a:schemeClr val="bg1"/>
                </a:solidFill>
                <a:effectLst/>
                <a:uLnTx/>
                <a:uFillTx/>
                <a:latin typeface="Arial"/>
                <a:cs typeface="Arial"/>
              </a:rPr>
              <a:t> 0</a:t>
            </a:r>
            <a:r>
              <a:rPr lang="en-US" sz="750">
                <a:solidFill>
                  <a:schemeClr val="bg1"/>
                </a:solidFill>
              </a:rPr>
              <a:t>3</a:t>
            </a:r>
            <a:r>
              <a:rPr kumimoji="0" lang="en-US" sz="750" b="1" i="0" u="none" strike="noStrike" kern="0" cap="none" spc="0" normalizeH="0" baseline="0" noProof="0">
                <a:ln>
                  <a:noFill/>
                </a:ln>
                <a:solidFill>
                  <a:schemeClr val="bg1"/>
                </a:solidFill>
                <a:effectLst/>
                <a:uLnTx/>
                <a:uFillTx/>
                <a:latin typeface="Arial"/>
                <a:cs typeface="Arial"/>
              </a:rPr>
              <a:t>/10/2026</a:t>
            </a:r>
            <a:r>
              <a:rPr kumimoji="0" lang="en-US" sz="750" b="1" i="0" u="none" strike="noStrike" kern="0" cap="none" spc="5" normalizeH="0" baseline="0" noProof="0">
                <a:ln>
                  <a:noFill/>
                </a:ln>
                <a:solidFill>
                  <a:schemeClr val="bg1"/>
                </a:solidFill>
                <a:effectLst/>
                <a:uLnTx/>
                <a:uFillTx/>
                <a:latin typeface="Arial"/>
                <a:cs typeface="Arial"/>
              </a:rPr>
              <a:t> </a:t>
            </a:r>
            <a:r>
              <a:rPr kumimoji="0" lang="en-US" sz="750" b="1" i="0" u="none" strike="noStrike" kern="0" cap="none" spc="0" normalizeH="0" baseline="0" noProof="0">
                <a:ln>
                  <a:noFill/>
                </a:ln>
                <a:solidFill>
                  <a:schemeClr val="bg1"/>
                </a:solidFill>
                <a:effectLst/>
                <a:uLnTx/>
                <a:uFillTx/>
                <a:latin typeface="Arial"/>
                <a:cs typeface="Arial"/>
              </a:rPr>
              <a:t>–</a:t>
            </a:r>
            <a:r>
              <a:rPr kumimoji="0" lang="en-US" sz="750" b="1" i="0" u="none" strike="noStrike" kern="0" cap="none" spc="7" normalizeH="0" baseline="0" noProof="0">
                <a:ln>
                  <a:noFill/>
                </a:ln>
                <a:solidFill>
                  <a:schemeClr val="bg1"/>
                </a:solidFill>
                <a:effectLst/>
                <a:uLnTx/>
                <a:uFillTx/>
                <a:latin typeface="Arial"/>
                <a:cs typeface="Arial"/>
              </a:rPr>
              <a:t> </a:t>
            </a:r>
            <a:r>
              <a:rPr kumimoji="0" lang="en-US" sz="750" b="1" i="0" u="none" strike="noStrike" kern="0" cap="none" spc="0" normalizeH="0" baseline="0" noProof="0">
                <a:ln>
                  <a:noFill/>
                </a:ln>
                <a:solidFill>
                  <a:schemeClr val="bg1"/>
                </a:solidFill>
                <a:effectLst/>
                <a:uLnTx/>
                <a:uFillTx/>
                <a:latin typeface="Arial"/>
                <a:cs typeface="Arial"/>
              </a:rPr>
              <a:t>FOR</a:t>
            </a:r>
            <a:r>
              <a:rPr kumimoji="0" lang="en-US" sz="750" b="1" i="0" u="none" strike="noStrike" kern="0" cap="none" spc="7" normalizeH="0" baseline="0" noProof="0">
                <a:ln>
                  <a:noFill/>
                </a:ln>
                <a:solidFill>
                  <a:schemeClr val="bg1"/>
                </a:solidFill>
                <a:effectLst/>
                <a:uLnTx/>
                <a:uFillTx/>
                <a:latin typeface="Arial"/>
                <a:cs typeface="Arial"/>
              </a:rPr>
              <a:t> </a:t>
            </a:r>
            <a:r>
              <a:rPr kumimoji="0" lang="en-US" sz="750" b="1" i="0" u="none" strike="noStrike" kern="0" cap="none" spc="0" normalizeH="0" baseline="0" noProof="0">
                <a:ln>
                  <a:noFill/>
                </a:ln>
                <a:solidFill>
                  <a:schemeClr val="bg1"/>
                </a:solidFill>
                <a:effectLst/>
                <a:uLnTx/>
                <a:uFillTx/>
                <a:latin typeface="Arial"/>
                <a:cs typeface="Arial"/>
              </a:rPr>
              <a:t>DISCUSSION</a:t>
            </a:r>
            <a:r>
              <a:rPr kumimoji="0" lang="en-US" sz="750" b="1" i="0" u="none" strike="noStrike" kern="0" cap="none" spc="5" normalizeH="0" baseline="0" noProof="0">
                <a:ln>
                  <a:noFill/>
                </a:ln>
                <a:solidFill>
                  <a:schemeClr val="bg1"/>
                </a:solidFill>
                <a:effectLst/>
                <a:uLnTx/>
                <a:uFillTx/>
                <a:latin typeface="Arial"/>
                <a:cs typeface="Arial"/>
              </a:rPr>
              <a:t> </a:t>
            </a:r>
            <a:r>
              <a:rPr lang="en-US" sz="750" kern="0" spc="-9">
                <a:solidFill>
                  <a:schemeClr val="bg1"/>
                </a:solidFill>
              </a:rPr>
              <a:t>ONLY</a:t>
            </a:r>
            <a:endParaRPr lang="en-US" sz="750">
              <a:solidFill>
                <a:schemeClr val="bg1"/>
              </a:solidFill>
            </a:endParaRPr>
          </a:p>
        </p:txBody>
      </p:sp>
      <p:sp>
        <p:nvSpPr>
          <p:cNvPr id="15" name="Slide Number Placeholder 2">
            <a:extLst>
              <a:ext uri="{FF2B5EF4-FFF2-40B4-BE49-F238E27FC236}">
                <a16:creationId xmlns:a16="http://schemas.microsoft.com/office/drawing/2014/main" id="{BB63C9C0-1C55-55CC-D1FD-EB7C99975279}"/>
              </a:ext>
            </a:extLst>
          </p:cNvPr>
          <p:cNvSpPr txBox="1">
            <a:spLocks/>
          </p:cNvSpPr>
          <p:nvPr/>
        </p:nvSpPr>
        <p:spPr>
          <a:xfrm>
            <a:off x="8320373" y="4808013"/>
            <a:ext cx="527962" cy="184666"/>
          </a:xfrm>
          <a:prstGeom prst="rect">
            <a:avLst/>
          </a:prstGeom>
        </p:spPr>
        <p:txBody>
          <a:bodyPr vert="horz" wrap="square" lIns="0" tIns="0" rIns="0" bIns="0" rtlCol="0">
            <a:spAutoFit/>
          </a:bodyPr>
          <a:lstStyle>
            <a:lvl1pPr marL="0" indent="0" algn="l" defTabSz="415629" rtl="0" eaLnBrk="1" latinLnBrk="0" hangingPunct="1">
              <a:spcBef>
                <a:spcPct val="20000"/>
              </a:spcBef>
              <a:buFont typeface="Arial"/>
              <a:buNone/>
              <a:defRPr sz="2000" kern="1200">
                <a:solidFill>
                  <a:srgbClr val="4C4E56"/>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00"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818"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818"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818"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818" kern="1200">
                <a:solidFill>
                  <a:schemeClr val="tx1"/>
                </a:solidFill>
                <a:latin typeface="+mn-lt"/>
                <a:ea typeface="+mn-ea"/>
                <a:cs typeface="+mn-cs"/>
              </a:defRPr>
            </a:lvl9pPr>
          </a:lstStyle>
          <a:p>
            <a:pPr algn="r"/>
            <a:fld id="{7D849402-4170-CE4A-A196-BDEB35909225}" type="slidenum">
              <a:rPr lang="en-US" sz="1200" smtClean="0"/>
              <a:pPr algn="r"/>
              <a:t>21</a:t>
            </a:fld>
            <a:endParaRPr lang="en-US" sz="1200"/>
          </a:p>
        </p:txBody>
      </p:sp>
    </p:spTree>
    <p:extLst>
      <p:ext uri="{BB962C8B-B14F-4D97-AF65-F5344CB8AC3E}">
        <p14:creationId xmlns:p14="http://schemas.microsoft.com/office/powerpoint/2010/main" val="1970155142"/>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4FE3-BD81-F96A-52B3-8605AAF96D1E}"/>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77021EE-B893-5FDA-5955-210B3E5232FA}"/>
              </a:ext>
            </a:extLst>
          </p:cNvPr>
          <p:cNvSpPr txBox="1">
            <a:spLocks noGrp="1"/>
          </p:cNvSpPr>
          <p:nvPr>
            <p:ph type="ctrTitle"/>
          </p:nvPr>
        </p:nvSpPr>
        <p:spPr>
          <a:xfrm>
            <a:off x="311064" y="219388"/>
            <a:ext cx="7379532" cy="374872"/>
          </a:xfrm>
          <a:prstGeom prst="rect">
            <a:avLst/>
          </a:prstGeom>
        </p:spPr>
        <p:txBody>
          <a:bodyPr vert="horz" wrap="square" lIns="0" tIns="5487" rIns="0" bIns="0" rtlCol="0">
            <a:spAutoFit/>
          </a:bodyPr>
          <a:lstStyle/>
          <a:p>
            <a:pPr marL="5715">
              <a:spcBef>
                <a:spcPts val="43"/>
              </a:spcBef>
              <a:tabLst>
                <a:tab pos="2029672" algn="l"/>
                <a:tab pos="4718093" algn="l"/>
              </a:tabLst>
            </a:pPr>
            <a:r>
              <a:rPr lang="en-US" sz="2400">
                <a:solidFill>
                  <a:srgbClr val="FFFFFF"/>
                </a:solidFill>
              </a:rPr>
              <a:t>Conceptual Rendering of Diridon</a:t>
            </a:r>
            <a:r>
              <a:rPr lang="en-US" sz="2400" spc="-107">
                <a:solidFill>
                  <a:srgbClr val="FFFFFF"/>
                </a:solidFill>
              </a:rPr>
              <a:t> BART Station </a:t>
            </a:r>
            <a:endParaRPr lang="en-US" sz="2400" spc="-5">
              <a:latin typeface="Arial"/>
              <a:cs typeface="Arial"/>
            </a:endParaRPr>
          </a:p>
        </p:txBody>
      </p:sp>
      <p:pic>
        <p:nvPicPr>
          <p:cNvPr id="11" name="Picture 10" descr="An architectural rendering of the station facility. The view is looking south at station entrance from West Santa Clara Street.">
            <a:extLst>
              <a:ext uri="{FF2B5EF4-FFF2-40B4-BE49-F238E27FC236}">
                <a16:creationId xmlns:a16="http://schemas.microsoft.com/office/drawing/2014/main" id="{40FA4069-AEFE-F5DD-BC76-79E3FDDFBCB7}"/>
              </a:ext>
            </a:extLst>
          </p:cNvPr>
          <p:cNvPicPr>
            <a:picLocks noChangeAspect="1"/>
          </p:cNvPicPr>
          <p:nvPr/>
        </p:nvPicPr>
        <p:blipFill>
          <a:blip r:embed="rId2">
            <a:extLst>
              <a:ext uri="{28A0092B-C50C-407E-A947-70E740481C1C}">
                <a14:useLocalDpi xmlns:a14="http://schemas.microsoft.com/office/drawing/2010/main" val="0"/>
              </a:ext>
            </a:extLst>
          </a:blip>
          <a:srcRect l="1257" t="7349" r="1253" b="10919"/>
          <a:stretch>
            <a:fillRect/>
          </a:stretch>
        </p:blipFill>
        <p:spPr>
          <a:xfrm>
            <a:off x="321" y="831740"/>
            <a:ext cx="9143358" cy="4311760"/>
          </a:xfrm>
          <a:prstGeom prst="rect">
            <a:avLst/>
          </a:prstGeom>
        </p:spPr>
      </p:pic>
      <p:sp>
        <p:nvSpPr>
          <p:cNvPr id="8" name="Rectangle 7">
            <a:extLst>
              <a:ext uri="{FF2B5EF4-FFF2-40B4-BE49-F238E27FC236}">
                <a16:creationId xmlns:a16="http://schemas.microsoft.com/office/drawing/2014/main" id="{DADEE60D-5A49-771D-9F4D-EA766272AD27}"/>
              </a:ext>
            </a:extLst>
          </p:cNvPr>
          <p:cNvSpPr/>
          <p:nvPr/>
        </p:nvSpPr>
        <p:spPr>
          <a:xfrm>
            <a:off x="-1598" y="731651"/>
            <a:ext cx="7377757" cy="5374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189" rtl="0" eaLnBrk="1" latinLnBrk="0" hangingPunct="1">
              <a:defRPr sz="1800" kern="1200">
                <a:solidFill>
                  <a:schemeClr val="lt1"/>
                </a:solidFill>
                <a:latin typeface="+mn-lt"/>
                <a:ea typeface="+mn-ea"/>
                <a:cs typeface="+mn-cs"/>
              </a:defRPr>
            </a:lvl1pPr>
            <a:lvl2pPr marL="457189" algn="l" defTabSz="457189" rtl="0" eaLnBrk="1" latinLnBrk="0" hangingPunct="1">
              <a:defRPr sz="1800" kern="1200">
                <a:solidFill>
                  <a:schemeClr val="lt1"/>
                </a:solidFill>
                <a:latin typeface="+mn-lt"/>
                <a:ea typeface="+mn-ea"/>
                <a:cs typeface="+mn-cs"/>
              </a:defRPr>
            </a:lvl2pPr>
            <a:lvl3pPr marL="914378" algn="l" defTabSz="457189" rtl="0" eaLnBrk="1" latinLnBrk="0" hangingPunct="1">
              <a:defRPr sz="1800" kern="1200">
                <a:solidFill>
                  <a:schemeClr val="lt1"/>
                </a:solidFill>
                <a:latin typeface="+mn-lt"/>
                <a:ea typeface="+mn-ea"/>
                <a:cs typeface="+mn-cs"/>
              </a:defRPr>
            </a:lvl3pPr>
            <a:lvl4pPr marL="1371566" algn="l" defTabSz="457189" rtl="0" eaLnBrk="1" latinLnBrk="0" hangingPunct="1">
              <a:defRPr sz="1800" kern="1200">
                <a:solidFill>
                  <a:schemeClr val="lt1"/>
                </a:solidFill>
                <a:latin typeface="+mn-lt"/>
                <a:ea typeface="+mn-ea"/>
                <a:cs typeface="+mn-cs"/>
              </a:defRPr>
            </a:lvl4pPr>
            <a:lvl5pPr marL="1828754" algn="l" defTabSz="457189" rtl="0" eaLnBrk="1" latinLnBrk="0" hangingPunct="1">
              <a:defRPr sz="1800" kern="1200">
                <a:solidFill>
                  <a:schemeClr val="lt1"/>
                </a:solidFill>
                <a:latin typeface="+mn-lt"/>
                <a:ea typeface="+mn-ea"/>
                <a:cs typeface="+mn-cs"/>
              </a:defRPr>
            </a:lvl5pPr>
            <a:lvl6pPr marL="2285943" algn="l" defTabSz="457189" rtl="0" eaLnBrk="1" latinLnBrk="0" hangingPunct="1">
              <a:defRPr sz="1800" kern="1200">
                <a:solidFill>
                  <a:schemeClr val="lt1"/>
                </a:solidFill>
                <a:latin typeface="+mn-lt"/>
                <a:ea typeface="+mn-ea"/>
                <a:cs typeface="+mn-cs"/>
              </a:defRPr>
            </a:lvl6pPr>
            <a:lvl7pPr marL="2743132" algn="l" defTabSz="457189" rtl="0" eaLnBrk="1" latinLnBrk="0" hangingPunct="1">
              <a:defRPr sz="1800" kern="1200">
                <a:solidFill>
                  <a:schemeClr val="lt1"/>
                </a:solidFill>
                <a:latin typeface="+mn-lt"/>
                <a:ea typeface="+mn-ea"/>
                <a:cs typeface="+mn-cs"/>
              </a:defRPr>
            </a:lvl7pPr>
            <a:lvl8pPr marL="3200320" algn="l" defTabSz="457189" rtl="0" eaLnBrk="1" latinLnBrk="0" hangingPunct="1">
              <a:defRPr sz="1800" kern="1200">
                <a:solidFill>
                  <a:schemeClr val="lt1"/>
                </a:solidFill>
                <a:latin typeface="+mn-lt"/>
                <a:ea typeface="+mn-ea"/>
                <a:cs typeface="+mn-cs"/>
              </a:defRPr>
            </a:lvl8pPr>
            <a:lvl9pPr marL="3657509" algn="l" defTabSz="457189" rtl="0" eaLnBrk="1" latinLnBrk="0" hangingPunct="1">
              <a:defRPr sz="1800" kern="1200">
                <a:solidFill>
                  <a:schemeClr val="lt1"/>
                </a:solidFill>
                <a:latin typeface="+mn-lt"/>
                <a:ea typeface="+mn-ea"/>
                <a:cs typeface="+mn-cs"/>
              </a:defRPr>
            </a:lvl9pPr>
          </a:lstStyle>
          <a:p>
            <a:r>
              <a:rPr lang="en-US" sz="1600" b="1" i="1">
                <a:solidFill>
                  <a:schemeClr val="tx2"/>
                </a:solidFill>
              </a:rPr>
              <a:t>View looking south at station entrance from West Santa Clara Street</a:t>
            </a:r>
            <a:endParaRPr lang="en-US" sz="1600" b="1" i="1">
              <a:solidFill>
                <a:schemeClr val="tx2"/>
              </a:solidFill>
              <a:cs typeface="Arial"/>
            </a:endParaRPr>
          </a:p>
        </p:txBody>
      </p:sp>
      <p:sp>
        <p:nvSpPr>
          <p:cNvPr id="5" name="object 5">
            <a:extLst>
              <a:ext uri="{FF2B5EF4-FFF2-40B4-BE49-F238E27FC236}">
                <a16:creationId xmlns:a16="http://schemas.microsoft.com/office/drawing/2014/main" id="{CD958A67-6105-A77E-CDF4-B2F7E7AC91AF}"/>
              </a:ext>
            </a:extLst>
          </p:cNvPr>
          <p:cNvSpPr txBox="1"/>
          <p:nvPr/>
        </p:nvSpPr>
        <p:spPr>
          <a:xfrm>
            <a:off x="3800176" y="4793227"/>
            <a:ext cx="1662035" cy="115416"/>
          </a:xfrm>
          <a:prstGeom prst="rect">
            <a:avLst/>
          </a:prstGeom>
        </p:spPr>
        <p:txBody>
          <a:bodyPr vert="horz" wrap="square" lIns="0" tIns="0" rIns="0" bIns="0" rtlCol="0">
            <a:spAutoFit/>
          </a:bodyPr>
          <a:lstStyle/>
          <a:p>
            <a:pPr marL="5776">
              <a:lnSpc>
                <a:spcPts val="932"/>
              </a:lnSpc>
            </a:pPr>
            <a:r>
              <a:rPr sz="796" b="1">
                <a:solidFill>
                  <a:srgbClr val="FFFFFF"/>
                </a:solidFill>
                <a:latin typeface="Arial"/>
                <a:cs typeface="Arial"/>
              </a:rPr>
              <a:t>CONCEPTUAL</a:t>
            </a:r>
            <a:r>
              <a:rPr sz="796" b="1" spc="9">
                <a:solidFill>
                  <a:srgbClr val="FFFFFF"/>
                </a:solidFill>
                <a:latin typeface="Arial"/>
                <a:cs typeface="Arial"/>
              </a:rPr>
              <a:t> </a:t>
            </a:r>
            <a:r>
              <a:rPr sz="796" b="1">
                <a:solidFill>
                  <a:srgbClr val="FFFFFF"/>
                </a:solidFill>
                <a:latin typeface="Arial"/>
                <a:cs typeface="Arial"/>
              </a:rPr>
              <a:t>RENDERING</a:t>
            </a:r>
            <a:r>
              <a:rPr sz="796" b="1" spc="25">
                <a:solidFill>
                  <a:srgbClr val="FFFFFF"/>
                </a:solidFill>
                <a:latin typeface="Arial"/>
                <a:cs typeface="Arial"/>
              </a:rPr>
              <a:t> </a:t>
            </a:r>
            <a:r>
              <a:rPr sz="796" b="1" spc="-9">
                <a:solidFill>
                  <a:srgbClr val="FFFFFF"/>
                </a:solidFill>
                <a:latin typeface="Arial"/>
                <a:cs typeface="Arial"/>
              </a:rPr>
              <a:t>ONLY</a:t>
            </a:r>
            <a:endParaRPr sz="796">
              <a:latin typeface="Arial"/>
              <a:cs typeface="Arial"/>
            </a:endParaRPr>
          </a:p>
        </p:txBody>
      </p:sp>
      <p:sp>
        <p:nvSpPr>
          <p:cNvPr id="2" name="object 7">
            <a:extLst>
              <a:ext uri="{FF2B5EF4-FFF2-40B4-BE49-F238E27FC236}">
                <a16:creationId xmlns:a16="http://schemas.microsoft.com/office/drawing/2014/main" id="{20432F44-D4AA-F25E-5348-96FCB558602F}"/>
              </a:ext>
            </a:extLst>
          </p:cNvPr>
          <p:cNvSpPr txBox="1"/>
          <p:nvPr/>
        </p:nvSpPr>
        <p:spPr>
          <a:xfrm>
            <a:off x="3249369" y="4954587"/>
            <a:ext cx="2645263" cy="115416"/>
          </a:xfrm>
          <a:prstGeom prst="rect">
            <a:avLst/>
          </a:prstGeom>
        </p:spPr>
        <p:txBody>
          <a:bodyPr vert="horz" wrap="square" lIns="0" tIns="0" rIns="0" bIns="0" rtlCol="0" anchor="t">
            <a:spAutoFit/>
          </a:bodyPr>
          <a:lstStyle/>
          <a:p>
            <a:pPr marL="5715">
              <a:lnSpc>
                <a:spcPts val="932"/>
              </a:lnSpc>
            </a:pPr>
            <a:r>
              <a:rPr lang="en-US" sz="750" b="1">
                <a:solidFill>
                  <a:srgbClr val="FFFFFF"/>
                </a:solidFill>
                <a:latin typeface="Arial"/>
                <a:cs typeface="Arial"/>
              </a:rPr>
              <a:t>CURRENT</a:t>
            </a:r>
            <a:r>
              <a:rPr lang="en-US" sz="750" b="1" spc="7">
                <a:solidFill>
                  <a:srgbClr val="FFFFFF"/>
                </a:solidFill>
                <a:latin typeface="Arial"/>
                <a:cs typeface="Arial"/>
              </a:rPr>
              <a:t> </a:t>
            </a:r>
            <a:r>
              <a:rPr lang="en-US" sz="750" b="1">
                <a:solidFill>
                  <a:srgbClr val="FFFFFF"/>
                </a:solidFill>
                <a:latin typeface="Arial"/>
                <a:cs typeface="Arial"/>
              </a:rPr>
              <a:t>as</a:t>
            </a:r>
            <a:r>
              <a:rPr lang="en-US" sz="750" b="1" spc="7">
                <a:solidFill>
                  <a:srgbClr val="FFFFFF"/>
                </a:solidFill>
                <a:latin typeface="Arial"/>
                <a:cs typeface="Arial"/>
              </a:rPr>
              <a:t> </a:t>
            </a:r>
            <a:r>
              <a:rPr lang="en-US" sz="750" b="1">
                <a:solidFill>
                  <a:srgbClr val="FFFFFF"/>
                </a:solidFill>
                <a:latin typeface="Arial"/>
                <a:cs typeface="Arial"/>
              </a:rPr>
              <a:t>of</a:t>
            </a:r>
            <a:r>
              <a:rPr lang="en-US" sz="750" b="1" spc="7">
                <a:solidFill>
                  <a:srgbClr val="FFFFFF"/>
                </a:solidFill>
                <a:latin typeface="Arial"/>
                <a:cs typeface="Arial"/>
              </a:rPr>
              <a:t> </a:t>
            </a:r>
            <a:r>
              <a:rPr lang="en-US" sz="750" b="1">
                <a:solidFill>
                  <a:srgbClr val="FFFFFF"/>
                </a:solidFill>
                <a:latin typeface="Arial"/>
                <a:cs typeface="Arial"/>
              </a:rPr>
              <a:t>03/10/2026</a:t>
            </a:r>
            <a:r>
              <a:rPr lang="en-US" sz="750" b="1" spc="5">
                <a:solidFill>
                  <a:srgbClr val="FFFFFF"/>
                </a:solidFill>
                <a:latin typeface="Arial"/>
                <a:cs typeface="Arial"/>
              </a:rPr>
              <a:t> </a:t>
            </a:r>
            <a:r>
              <a:rPr lang="en-US" sz="750" b="1">
                <a:solidFill>
                  <a:srgbClr val="FFFFFF"/>
                </a:solidFill>
                <a:latin typeface="Arial"/>
                <a:cs typeface="Arial"/>
              </a:rPr>
              <a:t>–</a:t>
            </a:r>
            <a:r>
              <a:rPr lang="en-US" sz="750" b="1" spc="7">
                <a:solidFill>
                  <a:srgbClr val="FFFFFF"/>
                </a:solidFill>
                <a:latin typeface="Arial"/>
                <a:cs typeface="Arial"/>
              </a:rPr>
              <a:t> </a:t>
            </a:r>
            <a:r>
              <a:rPr lang="en-US" sz="750" b="1">
                <a:solidFill>
                  <a:srgbClr val="FFFFFF"/>
                </a:solidFill>
                <a:latin typeface="Arial"/>
                <a:cs typeface="Arial"/>
              </a:rPr>
              <a:t>FOR</a:t>
            </a:r>
            <a:r>
              <a:rPr lang="en-US" sz="750" b="1" spc="7">
                <a:solidFill>
                  <a:srgbClr val="FFFFFF"/>
                </a:solidFill>
                <a:latin typeface="Arial"/>
                <a:cs typeface="Arial"/>
              </a:rPr>
              <a:t> </a:t>
            </a:r>
            <a:r>
              <a:rPr lang="en-US" sz="750" b="1">
                <a:solidFill>
                  <a:srgbClr val="FFFFFF"/>
                </a:solidFill>
                <a:latin typeface="Arial"/>
                <a:cs typeface="Arial"/>
              </a:rPr>
              <a:t>DISCUSSION</a:t>
            </a:r>
            <a:r>
              <a:rPr lang="en-US" sz="750" b="1" spc="5">
                <a:solidFill>
                  <a:srgbClr val="FFFFFF"/>
                </a:solidFill>
                <a:latin typeface="Arial"/>
                <a:cs typeface="Arial"/>
              </a:rPr>
              <a:t> </a:t>
            </a:r>
            <a:r>
              <a:rPr lang="en-US" sz="750" b="1" spc="-9">
                <a:solidFill>
                  <a:srgbClr val="FFFFFF"/>
                </a:solidFill>
                <a:latin typeface="Arial"/>
                <a:cs typeface="Arial"/>
              </a:rPr>
              <a:t>ONLY</a:t>
            </a:r>
            <a:endParaRPr lang="en-US" sz="750">
              <a:latin typeface="Arial"/>
              <a:cs typeface="Arial"/>
            </a:endParaRPr>
          </a:p>
        </p:txBody>
      </p:sp>
      <p:sp>
        <p:nvSpPr>
          <p:cNvPr id="13" name="Slide Number Placeholder 2">
            <a:extLst>
              <a:ext uri="{FF2B5EF4-FFF2-40B4-BE49-F238E27FC236}">
                <a16:creationId xmlns:a16="http://schemas.microsoft.com/office/drawing/2014/main" id="{2E730BA2-596E-7D12-7428-93DCC7901D4B}"/>
              </a:ext>
            </a:extLst>
          </p:cNvPr>
          <p:cNvSpPr txBox="1">
            <a:spLocks/>
          </p:cNvSpPr>
          <p:nvPr/>
        </p:nvSpPr>
        <p:spPr>
          <a:xfrm>
            <a:off x="8309370" y="4807348"/>
            <a:ext cx="527962" cy="184666"/>
          </a:xfrm>
          <a:prstGeom prst="rect">
            <a:avLst/>
          </a:prstGeom>
        </p:spPr>
        <p:txBody>
          <a:bodyPr vert="horz" wrap="square" lIns="0" tIns="0" rIns="0" bIns="0" rtlCol="0">
            <a:spAutoFit/>
          </a:bodyPr>
          <a:lstStyle>
            <a:lvl1pPr marL="0" indent="0" algn="l" defTabSz="415629" rtl="0" eaLnBrk="1" latinLnBrk="0" hangingPunct="1">
              <a:spcBef>
                <a:spcPct val="20000"/>
              </a:spcBef>
              <a:buFont typeface="Arial"/>
              <a:buNone/>
              <a:defRPr sz="2000" kern="1200">
                <a:solidFill>
                  <a:srgbClr val="4C4E56"/>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00"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818"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818"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818"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818" kern="1200">
                <a:solidFill>
                  <a:schemeClr val="tx1"/>
                </a:solidFill>
                <a:latin typeface="+mn-lt"/>
                <a:ea typeface="+mn-ea"/>
                <a:cs typeface="+mn-cs"/>
              </a:defRPr>
            </a:lvl9pPr>
          </a:lstStyle>
          <a:p>
            <a:pPr algn="r"/>
            <a:fld id="{7D849402-4170-CE4A-A196-BDEB35909225}" type="slidenum">
              <a:rPr lang="en-US" sz="1200" smtClean="0">
                <a:solidFill>
                  <a:schemeClr val="bg1"/>
                </a:solidFill>
              </a:rPr>
              <a:pPr algn="r"/>
              <a:t>22</a:t>
            </a:fld>
            <a:endParaRPr lang="en-US" sz="1200">
              <a:solidFill>
                <a:schemeClr val="bg1"/>
              </a:solidFill>
            </a:endParaRPr>
          </a:p>
        </p:txBody>
      </p:sp>
    </p:spTree>
    <p:extLst>
      <p:ext uri="{BB962C8B-B14F-4D97-AF65-F5344CB8AC3E}">
        <p14:creationId xmlns:p14="http://schemas.microsoft.com/office/powerpoint/2010/main" val="201003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AB27-2489-5E87-03D8-174FF2AD09C1}"/>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2F7D34A6-E71B-BCBC-7749-268FD83A6FEA}"/>
              </a:ext>
            </a:extLst>
          </p:cNvPr>
          <p:cNvSpPr txBox="1">
            <a:spLocks noGrp="1"/>
          </p:cNvSpPr>
          <p:nvPr>
            <p:ph type="ctrTitle"/>
          </p:nvPr>
        </p:nvSpPr>
        <p:spPr>
          <a:xfrm>
            <a:off x="298980" y="230896"/>
            <a:ext cx="8360144" cy="374872"/>
          </a:xfrm>
          <a:prstGeom prst="rect">
            <a:avLst/>
          </a:prstGeom>
        </p:spPr>
        <p:txBody>
          <a:bodyPr vert="horz" wrap="square" lIns="0" tIns="5487" rIns="0" bIns="0" rtlCol="0">
            <a:spAutoFit/>
          </a:bodyPr>
          <a:lstStyle/>
          <a:p>
            <a:pPr marL="5715">
              <a:spcBef>
                <a:spcPts val="43"/>
              </a:spcBef>
            </a:pPr>
            <a:r>
              <a:rPr lang="en-US" sz="2400" dirty="0"/>
              <a:t>Conceptual Rendering of Diridon BART Station – P2</a:t>
            </a:r>
          </a:p>
        </p:txBody>
      </p:sp>
      <p:pic>
        <p:nvPicPr>
          <p:cNvPr id="6" name="Picture 5" descr="The image shows black and white photo of a building with trees and people walking, showing the view of the Diridon Bart Station looking east from Cahill Street. ">
            <a:extLst>
              <a:ext uri="{FF2B5EF4-FFF2-40B4-BE49-F238E27FC236}">
                <a16:creationId xmlns:a16="http://schemas.microsoft.com/office/drawing/2014/main" id="{62172FD4-5381-E3A9-0304-526171478604}"/>
              </a:ext>
            </a:extLst>
          </p:cNvPr>
          <p:cNvPicPr>
            <a:picLocks noChangeAspect="1"/>
          </p:cNvPicPr>
          <p:nvPr/>
        </p:nvPicPr>
        <p:blipFill>
          <a:blip r:embed="rId2"/>
          <a:stretch>
            <a:fillRect/>
          </a:stretch>
        </p:blipFill>
        <p:spPr>
          <a:xfrm>
            <a:off x="0" y="823795"/>
            <a:ext cx="9144000" cy="4319694"/>
          </a:xfrm>
          <a:prstGeom prst="rect">
            <a:avLst/>
          </a:prstGeom>
        </p:spPr>
      </p:pic>
      <p:sp>
        <p:nvSpPr>
          <p:cNvPr id="7" name="Rectangle 6">
            <a:extLst>
              <a:ext uri="{FF2B5EF4-FFF2-40B4-BE49-F238E27FC236}">
                <a16:creationId xmlns:a16="http://schemas.microsoft.com/office/drawing/2014/main" id="{8A61194D-D85A-9A49-E0C0-5A394CABC06E}"/>
              </a:ext>
            </a:extLst>
          </p:cNvPr>
          <p:cNvSpPr/>
          <p:nvPr/>
        </p:nvSpPr>
        <p:spPr>
          <a:xfrm>
            <a:off x="-1598" y="731651"/>
            <a:ext cx="3813402" cy="544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189" rtl="0" eaLnBrk="1" latinLnBrk="0" hangingPunct="1">
              <a:defRPr sz="1800" kern="1200">
                <a:solidFill>
                  <a:schemeClr val="lt1"/>
                </a:solidFill>
                <a:latin typeface="+mn-lt"/>
                <a:ea typeface="+mn-ea"/>
                <a:cs typeface="+mn-cs"/>
              </a:defRPr>
            </a:lvl1pPr>
            <a:lvl2pPr marL="457189" algn="l" defTabSz="457189" rtl="0" eaLnBrk="1" latinLnBrk="0" hangingPunct="1">
              <a:defRPr sz="1800" kern="1200">
                <a:solidFill>
                  <a:schemeClr val="lt1"/>
                </a:solidFill>
                <a:latin typeface="+mn-lt"/>
                <a:ea typeface="+mn-ea"/>
                <a:cs typeface="+mn-cs"/>
              </a:defRPr>
            </a:lvl2pPr>
            <a:lvl3pPr marL="914378" algn="l" defTabSz="457189" rtl="0" eaLnBrk="1" latinLnBrk="0" hangingPunct="1">
              <a:defRPr sz="1800" kern="1200">
                <a:solidFill>
                  <a:schemeClr val="lt1"/>
                </a:solidFill>
                <a:latin typeface="+mn-lt"/>
                <a:ea typeface="+mn-ea"/>
                <a:cs typeface="+mn-cs"/>
              </a:defRPr>
            </a:lvl3pPr>
            <a:lvl4pPr marL="1371566" algn="l" defTabSz="457189" rtl="0" eaLnBrk="1" latinLnBrk="0" hangingPunct="1">
              <a:defRPr sz="1800" kern="1200">
                <a:solidFill>
                  <a:schemeClr val="lt1"/>
                </a:solidFill>
                <a:latin typeface="+mn-lt"/>
                <a:ea typeface="+mn-ea"/>
                <a:cs typeface="+mn-cs"/>
              </a:defRPr>
            </a:lvl4pPr>
            <a:lvl5pPr marL="1828754" algn="l" defTabSz="457189" rtl="0" eaLnBrk="1" latinLnBrk="0" hangingPunct="1">
              <a:defRPr sz="1800" kern="1200">
                <a:solidFill>
                  <a:schemeClr val="lt1"/>
                </a:solidFill>
                <a:latin typeface="+mn-lt"/>
                <a:ea typeface="+mn-ea"/>
                <a:cs typeface="+mn-cs"/>
              </a:defRPr>
            </a:lvl5pPr>
            <a:lvl6pPr marL="2285943" algn="l" defTabSz="457189" rtl="0" eaLnBrk="1" latinLnBrk="0" hangingPunct="1">
              <a:defRPr sz="1800" kern="1200">
                <a:solidFill>
                  <a:schemeClr val="lt1"/>
                </a:solidFill>
                <a:latin typeface="+mn-lt"/>
                <a:ea typeface="+mn-ea"/>
                <a:cs typeface="+mn-cs"/>
              </a:defRPr>
            </a:lvl6pPr>
            <a:lvl7pPr marL="2743132" algn="l" defTabSz="457189" rtl="0" eaLnBrk="1" latinLnBrk="0" hangingPunct="1">
              <a:defRPr sz="1800" kern="1200">
                <a:solidFill>
                  <a:schemeClr val="lt1"/>
                </a:solidFill>
                <a:latin typeface="+mn-lt"/>
                <a:ea typeface="+mn-ea"/>
                <a:cs typeface="+mn-cs"/>
              </a:defRPr>
            </a:lvl7pPr>
            <a:lvl8pPr marL="3200320" algn="l" defTabSz="457189" rtl="0" eaLnBrk="1" latinLnBrk="0" hangingPunct="1">
              <a:defRPr sz="1800" kern="1200">
                <a:solidFill>
                  <a:schemeClr val="lt1"/>
                </a:solidFill>
                <a:latin typeface="+mn-lt"/>
                <a:ea typeface="+mn-ea"/>
                <a:cs typeface="+mn-cs"/>
              </a:defRPr>
            </a:lvl8pPr>
            <a:lvl9pPr marL="3657509" algn="l" defTabSz="457189" rtl="0" eaLnBrk="1" latinLnBrk="0" hangingPunct="1">
              <a:defRPr sz="1800" kern="1200">
                <a:solidFill>
                  <a:schemeClr val="lt1"/>
                </a:solidFill>
                <a:latin typeface="+mn-lt"/>
                <a:ea typeface="+mn-ea"/>
                <a:cs typeface="+mn-cs"/>
              </a:defRPr>
            </a:lvl9pPr>
          </a:lstStyle>
          <a:p>
            <a:r>
              <a:rPr lang="en-US" sz="1600" b="1" i="1">
                <a:solidFill>
                  <a:schemeClr val="tx2"/>
                </a:solidFill>
              </a:rPr>
              <a:t>View looking East from Cahill Street</a:t>
            </a:r>
            <a:endParaRPr lang="en-US" sz="1600" b="1" i="1">
              <a:solidFill>
                <a:schemeClr val="tx2"/>
              </a:solidFill>
              <a:cs typeface="Arial"/>
            </a:endParaRPr>
          </a:p>
        </p:txBody>
      </p:sp>
      <p:sp>
        <p:nvSpPr>
          <p:cNvPr id="9" name="object 5">
            <a:extLst>
              <a:ext uri="{FF2B5EF4-FFF2-40B4-BE49-F238E27FC236}">
                <a16:creationId xmlns:a16="http://schemas.microsoft.com/office/drawing/2014/main" id="{E372788A-AB90-D2F8-E29B-3EF0AC15791B}"/>
              </a:ext>
            </a:extLst>
          </p:cNvPr>
          <p:cNvSpPr txBox="1"/>
          <p:nvPr/>
        </p:nvSpPr>
        <p:spPr>
          <a:xfrm>
            <a:off x="3800176" y="4793227"/>
            <a:ext cx="1662035" cy="115416"/>
          </a:xfrm>
          <a:prstGeom prst="rect">
            <a:avLst/>
          </a:prstGeom>
        </p:spPr>
        <p:txBody>
          <a:bodyPr vert="horz" wrap="square" lIns="0" tIns="0" rIns="0" bIns="0" rtlCol="0">
            <a:spAutoFit/>
          </a:bodyPr>
          <a:lstStyle/>
          <a:p>
            <a:pPr marL="5776">
              <a:lnSpc>
                <a:spcPts val="932"/>
              </a:lnSpc>
            </a:pPr>
            <a:r>
              <a:rPr sz="796" b="1">
                <a:solidFill>
                  <a:srgbClr val="FFFFFF"/>
                </a:solidFill>
                <a:latin typeface="Arial"/>
                <a:cs typeface="Arial"/>
              </a:rPr>
              <a:t>CONCEPTUAL</a:t>
            </a:r>
            <a:r>
              <a:rPr sz="796" b="1" spc="9">
                <a:solidFill>
                  <a:srgbClr val="FFFFFF"/>
                </a:solidFill>
                <a:latin typeface="Arial"/>
                <a:cs typeface="Arial"/>
              </a:rPr>
              <a:t> </a:t>
            </a:r>
            <a:r>
              <a:rPr sz="796" b="1">
                <a:solidFill>
                  <a:srgbClr val="FFFFFF"/>
                </a:solidFill>
                <a:latin typeface="Arial"/>
                <a:cs typeface="Arial"/>
              </a:rPr>
              <a:t>RENDERING</a:t>
            </a:r>
            <a:r>
              <a:rPr sz="796" b="1" spc="25">
                <a:solidFill>
                  <a:srgbClr val="FFFFFF"/>
                </a:solidFill>
                <a:latin typeface="Arial"/>
                <a:cs typeface="Arial"/>
              </a:rPr>
              <a:t> </a:t>
            </a:r>
            <a:r>
              <a:rPr sz="796" b="1" spc="-9">
                <a:solidFill>
                  <a:srgbClr val="FFFFFF"/>
                </a:solidFill>
                <a:latin typeface="Arial"/>
                <a:cs typeface="Arial"/>
              </a:rPr>
              <a:t>ONLY</a:t>
            </a:r>
            <a:endParaRPr sz="796">
              <a:latin typeface="Arial"/>
              <a:cs typeface="Arial"/>
            </a:endParaRPr>
          </a:p>
        </p:txBody>
      </p:sp>
      <p:sp>
        <p:nvSpPr>
          <p:cNvPr id="3" name="object 7">
            <a:extLst>
              <a:ext uri="{FF2B5EF4-FFF2-40B4-BE49-F238E27FC236}">
                <a16:creationId xmlns:a16="http://schemas.microsoft.com/office/drawing/2014/main" id="{2ABAF813-097F-C2D4-BF94-A64073540A0E}"/>
              </a:ext>
            </a:extLst>
          </p:cNvPr>
          <p:cNvSpPr txBox="1"/>
          <p:nvPr/>
        </p:nvSpPr>
        <p:spPr>
          <a:xfrm>
            <a:off x="3249369" y="4954587"/>
            <a:ext cx="2645263" cy="115416"/>
          </a:xfrm>
          <a:prstGeom prst="rect">
            <a:avLst/>
          </a:prstGeom>
        </p:spPr>
        <p:txBody>
          <a:bodyPr vert="horz" wrap="square" lIns="0" tIns="0" rIns="0" bIns="0" rtlCol="0" anchor="t">
            <a:spAutoFit/>
          </a:bodyPr>
          <a:lstStyle/>
          <a:p>
            <a:pPr marL="5715">
              <a:lnSpc>
                <a:spcPts val="932"/>
              </a:lnSpc>
            </a:pPr>
            <a:r>
              <a:rPr lang="en-US" sz="750" b="1">
                <a:solidFill>
                  <a:srgbClr val="FFFFFF"/>
                </a:solidFill>
                <a:latin typeface="Arial"/>
                <a:cs typeface="Arial"/>
              </a:rPr>
              <a:t>CURRENT</a:t>
            </a:r>
            <a:r>
              <a:rPr lang="en-US" sz="750" b="1" spc="7">
                <a:solidFill>
                  <a:srgbClr val="FFFFFF"/>
                </a:solidFill>
                <a:latin typeface="Arial"/>
                <a:cs typeface="Arial"/>
              </a:rPr>
              <a:t> </a:t>
            </a:r>
            <a:r>
              <a:rPr lang="en-US" sz="750" b="1">
                <a:solidFill>
                  <a:srgbClr val="FFFFFF"/>
                </a:solidFill>
                <a:latin typeface="Arial"/>
                <a:cs typeface="Arial"/>
              </a:rPr>
              <a:t>as</a:t>
            </a:r>
            <a:r>
              <a:rPr lang="en-US" sz="750" b="1" spc="7">
                <a:solidFill>
                  <a:srgbClr val="FFFFFF"/>
                </a:solidFill>
                <a:latin typeface="Arial"/>
                <a:cs typeface="Arial"/>
              </a:rPr>
              <a:t> </a:t>
            </a:r>
            <a:r>
              <a:rPr lang="en-US" sz="750" b="1">
                <a:solidFill>
                  <a:srgbClr val="FFFFFF"/>
                </a:solidFill>
                <a:latin typeface="Arial"/>
                <a:cs typeface="Arial"/>
              </a:rPr>
              <a:t>of</a:t>
            </a:r>
            <a:r>
              <a:rPr lang="en-US" sz="750" b="1" spc="7">
                <a:solidFill>
                  <a:srgbClr val="FFFFFF"/>
                </a:solidFill>
                <a:latin typeface="Arial"/>
                <a:cs typeface="Arial"/>
              </a:rPr>
              <a:t> </a:t>
            </a:r>
            <a:r>
              <a:rPr lang="en-US" sz="750" b="1">
                <a:solidFill>
                  <a:srgbClr val="FFFFFF"/>
                </a:solidFill>
                <a:latin typeface="Arial"/>
                <a:cs typeface="Arial"/>
              </a:rPr>
              <a:t>03/10/2026</a:t>
            </a:r>
            <a:r>
              <a:rPr lang="en-US" sz="750" b="1" spc="5">
                <a:solidFill>
                  <a:srgbClr val="FFFFFF"/>
                </a:solidFill>
                <a:latin typeface="Arial"/>
                <a:cs typeface="Arial"/>
              </a:rPr>
              <a:t> </a:t>
            </a:r>
            <a:r>
              <a:rPr lang="en-US" sz="750" b="1">
                <a:solidFill>
                  <a:srgbClr val="FFFFFF"/>
                </a:solidFill>
                <a:latin typeface="Arial"/>
                <a:cs typeface="Arial"/>
              </a:rPr>
              <a:t>–</a:t>
            </a:r>
            <a:r>
              <a:rPr lang="en-US" sz="750" b="1" spc="7">
                <a:solidFill>
                  <a:srgbClr val="FFFFFF"/>
                </a:solidFill>
                <a:latin typeface="Arial"/>
                <a:cs typeface="Arial"/>
              </a:rPr>
              <a:t> </a:t>
            </a:r>
            <a:r>
              <a:rPr lang="en-US" sz="750" b="1">
                <a:solidFill>
                  <a:srgbClr val="FFFFFF"/>
                </a:solidFill>
                <a:latin typeface="Arial"/>
                <a:cs typeface="Arial"/>
              </a:rPr>
              <a:t>FOR</a:t>
            </a:r>
            <a:r>
              <a:rPr lang="en-US" sz="750" b="1" spc="7">
                <a:solidFill>
                  <a:srgbClr val="FFFFFF"/>
                </a:solidFill>
                <a:latin typeface="Arial"/>
                <a:cs typeface="Arial"/>
              </a:rPr>
              <a:t> </a:t>
            </a:r>
            <a:r>
              <a:rPr lang="en-US" sz="750" b="1">
                <a:solidFill>
                  <a:srgbClr val="FFFFFF"/>
                </a:solidFill>
                <a:latin typeface="Arial"/>
                <a:cs typeface="Arial"/>
              </a:rPr>
              <a:t>DISCUSSION</a:t>
            </a:r>
            <a:r>
              <a:rPr lang="en-US" sz="750" b="1" spc="5">
                <a:solidFill>
                  <a:srgbClr val="FFFFFF"/>
                </a:solidFill>
                <a:latin typeface="Arial"/>
                <a:cs typeface="Arial"/>
              </a:rPr>
              <a:t> </a:t>
            </a:r>
            <a:r>
              <a:rPr lang="en-US" sz="750" b="1" spc="-9">
                <a:solidFill>
                  <a:srgbClr val="FFFFFF"/>
                </a:solidFill>
                <a:latin typeface="Arial"/>
                <a:cs typeface="Arial"/>
              </a:rPr>
              <a:t>ONLY</a:t>
            </a:r>
            <a:endParaRPr lang="en-US" sz="750">
              <a:latin typeface="Arial"/>
              <a:cs typeface="Arial"/>
            </a:endParaRPr>
          </a:p>
        </p:txBody>
      </p:sp>
      <p:sp>
        <p:nvSpPr>
          <p:cNvPr id="5" name="Slide Number Placeholder 2">
            <a:extLst>
              <a:ext uri="{FF2B5EF4-FFF2-40B4-BE49-F238E27FC236}">
                <a16:creationId xmlns:a16="http://schemas.microsoft.com/office/drawing/2014/main" id="{13CF0245-4E0A-2B15-4736-9361626D9B80}"/>
              </a:ext>
            </a:extLst>
          </p:cNvPr>
          <p:cNvSpPr txBox="1">
            <a:spLocks/>
          </p:cNvSpPr>
          <p:nvPr/>
        </p:nvSpPr>
        <p:spPr>
          <a:xfrm>
            <a:off x="8320238" y="4808312"/>
            <a:ext cx="527962" cy="184666"/>
          </a:xfrm>
          <a:prstGeom prst="rect">
            <a:avLst/>
          </a:prstGeom>
        </p:spPr>
        <p:txBody>
          <a:bodyPr vert="horz" wrap="square" lIns="0" tIns="0" rIns="0" bIns="0" rtlCol="0">
            <a:spAutoFit/>
          </a:bodyPr>
          <a:lstStyle>
            <a:lvl1pPr marL="0" indent="0" algn="l" defTabSz="415629" rtl="0" eaLnBrk="1" latinLnBrk="0" hangingPunct="1">
              <a:spcBef>
                <a:spcPct val="20000"/>
              </a:spcBef>
              <a:buFont typeface="Arial"/>
              <a:buNone/>
              <a:defRPr sz="2000" kern="1200">
                <a:solidFill>
                  <a:srgbClr val="4C4E56"/>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00"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818"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818"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818"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818" kern="1200">
                <a:solidFill>
                  <a:schemeClr val="tx1"/>
                </a:solidFill>
                <a:latin typeface="+mn-lt"/>
                <a:ea typeface="+mn-ea"/>
                <a:cs typeface="+mn-cs"/>
              </a:defRPr>
            </a:lvl9pPr>
          </a:lstStyle>
          <a:p>
            <a:pPr algn="r"/>
            <a:fld id="{7D849402-4170-CE4A-A196-BDEB35909225}" type="slidenum">
              <a:rPr lang="en-US" sz="1200" smtClean="0">
                <a:solidFill>
                  <a:schemeClr val="bg1"/>
                </a:solidFill>
              </a:rPr>
              <a:pPr algn="r"/>
              <a:t>23</a:t>
            </a:fld>
            <a:endParaRPr lang="en-US" sz="1200">
              <a:solidFill>
                <a:schemeClr val="bg1"/>
              </a:solidFill>
            </a:endParaRPr>
          </a:p>
        </p:txBody>
      </p:sp>
    </p:spTree>
    <p:extLst>
      <p:ext uri="{BB962C8B-B14F-4D97-AF65-F5344CB8AC3E}">
        <p14:creationId xmlns:p14="http://schemas.microsoft.com/office/powerpoint/2010/main" val="1461013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FE097-80C2-5F5E-DFB7-3EB00D639550}"/>
            </a:ext>
          </a:extLst>
        </p:cNvPr>
        <p:cNvGrpSpPr/>
        <p:nvPr/>
      </p:nvGrpSpPr>
      <p:grpSpPr>
        <a:xfrm>
          <a:off x="0" y="0"/>
          <a:ext cx="0" cy="0"/>
          <a:chOff x="0" y="0"/>
          <a:chExt cx="0" cy="0"/>
        </a:xfrm>
      </p:grpSpPr>
      <p:sp>
        <p:nvSpPr>
          <p:cNvPr id="15" name="object 4">
            <a:extLst>
              <a:ext uri="{FF2B5EF4-FFF2-40B4-BE49-F238E27FC236}">
                <a16:creationId xmlns:a16="http://schemas.microsoft.com/office/drawing/2014/main" id="{AF10EAB5-D3D3-2788-CBF8-8993E33466F2}"/>
              </a:ext>
            </a:extLst>
          </p:cNvPr>
          <p:cNvSpPr txBox="1">
            <a:spLocks noGrp="1"/>
          </p:cNvSpPr>
          <p:nvPr>
            <p:ph type="ctrTitle"/>
          </p:nvPr>
        </p:nvSpPr>
        <p:spPr>
          <a:xfrm>
            <a:off x="292551" y="234022"/>
            <a:ext cx="8360144" cy="374872"/>
          </a:xfrm>
          <a:prstGeom prst="rect">
            <a:avLst/>
          </a:prstGeom>
        </p:spPr>
        <p:txBody>
          <a:bodyPr vert="horz" wrap="square" lIns="0" tIns="5487" rIns="0" bIns="0" rtlCol="0">
            <a:spAutoFit/>
          </a:bodyPr>
          <a:lstStyle/>
          <a:p>
            <a:pPr marL="5715">
              <a:spcBef>
                <a:spcPts val="43"/>
              </a:spcBef>
            </a:pPr>
            <a:r>
              <a:rPr lang="en-US" sz="2400" dirty="0"/>
              <a:t>Conceptual Rendering of Diridon BART Station – P3</a:t>
            </a:r>
          </a:p>
        </p:txBody>
      </p:sp>
      <p:pic>
        <p:nvPicPr>
          <p:cNvPr id="4" name="Picture 3" descr="The image shows a black and white photo of a building with trees and people walking, showing the Diridon BART Station view looking west from Montgomery Street. ">
            <a:extLst>
              <a:ext uri="{FF2B5EF4-FFF2-40B4-BE49-F238E27FC236}">
                <a16:creationId xmlns:a16="http://schemas.microsoft.com/office/drawing/2014/main" id="{E6A250B6-8671-432D-0EF4-0DAF047CCC33}"/>
              </a:ext>
            </a:extLst>
          </p:cNvPr>
          <p:cNvPicPr>
            <a:picLocks noChangeAspect="1"/>
          </p:cNvPicPr>
          <p:nvPr/>
        </p:nvPicPr>
        <p:blipFill>
          <a:blip r:embed="rId3"/>
          <a:stretch>
            <a:fillRect/>
          </a:stretch>
        </p:blipFill>
        <p:spPr>
          <a:xfrm>
            <a:off x="0" y="803066"/>
            <a:ext cx="9144000" cy="4340559"/>
          </a:xfrm>
          <a:prstGeom prst="rect">
            <a:avLst/>
          </a:prstGeom>
        </p:spPr>
      </p:pic>
      <p:sp>
        <p:nvSpPr>
          <p:cNvPr id="3" name="Rectangle 2">
            <a:extLst>
              <a:ext uri="{FF2B5EF4-FFF2-40B4-BE49-F238E27FC236}">
                <a16:creationId xmlns:a16="http://schemas.microsoft.com/office/drawing/2014/main" id="{7E052142-8262-94AA-7173-6EC258456530}"/>
              </a:ext>
            </a:extLst>
          </p:cNvPr>
          <p:cNvSpPr/>
          <p:nvPr/>
        </p:nvSpPr>
        <p:spPr>
          <a:xfrm>
            <a:off x="-1598" y="731651"/>
            <a:ext cx="4414981" cy="544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189" rtl="0" eaLnBrk="1" latinLnBrk="0" hangingPunct="1">
              <a:defRPr sz="1800" kern="1200">
                <a:solidFill>
                  <a:schemeClr val="lt1"/>
                </a:solidFill>
                <a:latin typeface="+mn-lt"/>
                <a:ea typeface="+mn-ea"/>
                <a:cs typeface="+mn-cs"/>
              </a:defRPr>
            </a:lvl1pPr>
            <a:lvl2pPr marL="457189" algn="l" defTabSz="457189" rtl="0" eaLnBrk="1" latinLnBrk="0" hangingPunct="1">
              <a:defRPr sz="1800" kern="1200">
                <a:solidFill>
                  <a:schemeClr val="lt1"/>
                </a:solidFill>
                <a:latin typeface="+mn-lt"/>
                <a:ea typeface="+mn-ea"/>
                <a:cs typeface="+mn-cs"/>
              </a:defRPr>
            </a:lvl2pPr>
            <a:lvl3pPr marL="914378" algn="l" defTabSz="457189" rtl="0" eaLnBrk="1" latinLnBrk="0" hangingPunct="1">
              <a:defRPr sz="1800" kern="1200">
                <a:solidFill>
                  <a:schemeClr val="lt1"/>
                </a:solidFill>
                <a:latin typeface="+mn-lt"/>
                <a:ea typeface="+mn-ea"/>
                <a:cs typeface="+mn-cs"/>
              </a:defRPr>
            </a:lvl3pPr>
            <a:lvl4pPr marL="1371566" algn="l" defTabSz="457189" rtl="0" eaLnBrk="1" latinLnBrk="0" hangingPunct="1">
              <a:defRPr sz="1800" kern="1200">
                <a:solidFill>
                  <a:schemeClr val="lt1"/>
                </a:solidFill>
                <a:latin typeface="+mn-lt"/>
                <a:ea typeface="+mn-ea"/>
                <a:cs typeface="+mn-cs"/>
              </a:defRPr>
            </a:lvl4pPr>
            <a:lvl5pPr marL="1828754" algn="l" defTabSz="457189" rtl="0" eaLnBrk="1" latinLnBrk="0" hangingPunct="1">
              <a:defRPr sz="1800" kern="1200">
                <a:solidFill>
                  <a:schemeClr val="lt1"/>
                </a:solidFill>
                <a:latin typeface="+mn-lt"/>
                <a:ea typeface="+mn-ea"/>
                <a:cs typeface="+mn-cs"/>
              </a:defRPr>
            </a:lvl5pPr>
            <a:lvl6pPr marL="2285943" algn="l" defTabSz="457189" rtl="0" eaLnBrk="1" latinLnBrk="0" hangingPunct="1">
              <a:defRPr sz="1800" kern="1200">
                <a:solidFill>
                  <a:schemeClr val="lt1"/>
                </a:solidFill>
                <a:latin typeface="+mn-lt"/>
                <a:ea typeface="+mn-ea"/>
                <a:cs typeface="+mn-cs"/>
              </a:defRPr>
            </a:lvl6pPr>
            <a:lvl7pPr marL="2743132" algn="l" defTabSz="457189" rtl="0" eaLnBrk="1" latinLnBrk="0" hangingPunct="1">
              <a:defRPr sz="1800" kern="1200">
                <a:solidFill>
                  <a:schemeClr val="lt1"/>
                </a:solidFill>
                <a:latin typeface="+mn-lt"/>
                <a:ea typeface="+mn-ea"/>
                <a:cs typeface="+mn-cs"/>
              </a:defRPr>
            </a:lvl7pPr>
            <a:lvl8pPr marL="3200320" algn="l" defTabSz="457189" rtl="0" eaLnBrk="1" latinLnBrk="0" hangingPunct="1">
              <a:defRPr sz="1800" kern="1200">
                <a:solidFill>
                  <a:schemeClr val="lt1"/>
                </a:solidFill>
                <a:latin typeface="+mn-lt"/>
                <a:ea typeface="+mn-ea"/>
                <a:cs typeface="+mn-cs"/>
              </a:defRPr>
            </a:lvl8pPr>
            <a:lvl9pPr marL="3657509" algn="l" defTabSz="457189" rtl="0" eaLnBrk="1" latinLnBrk="0" hangingPunct="1">
              <a:defRPr sz="1800" kern="1200">
                <a:solidFill>
                  <a:schemeClr val="lt1"/>
                </a:solidFill>
                <a:latin typeface="+mn-lt"/>
                <a:ea typeface="+mn-ea"/>
                <a:cs typeface="+mn-cs"/>
              </a:defRPr>
            </a:lvl9pPr>
          </a:lstStyle>
          <a:p>
            <a:r>
              <a:rPr lang="en-US" sz="1600" b="1" i="1">
                <a:solidFill>
                  <a:schemeClr val="tx2"/>
                </a:solidFill>
              </a:rPr>
              <a:t>View looking West from Montgomery Street</a:t>
            </a:r>
            <a:endParaRPr lang="en-US" sz="1600" b="1" i="1">
              <a:solidFill>
                <a:schemeClr val="tx2"/>
              </a:solidFill>
              <a:cs typeface="Arial"/>
            </a:endParaRPr>
          </a:p>
        </p:txBody>
      </p:sp>
      <p:sp>
        <p:nvSpPr>
          <p:cNvPr id="10" name="object 5">
            <a:extLst>
              <a:ext uri="{FF2B5EF4-FFF2-40B4-BE49-F238E27FC236}">
                <a16:creationId xmlns:a16="http://schemas.microsoft.com/office/drawing/2014/main" id="{35C57CEC-17E1-411A-7062-B17CEC907686}"/>
              </a:ext>
            </a:extLst>
          </p:cNvPr>
          <p:cNvSpPr txBox="1"/>
          <p:nvPr/>
        </p:nvSpPr>
        <p:spPr>
          <a:xfrm>
            <a:off x="3800176" y="4793227"/>
            <a:ext cx="1662035" cy="115416"/>
          </a:xfrm>
          <a:prstGeom prst="rect">
            <a:avLst/>
          </a:prstGeom>
        </p:spPr>
        <p:txBody>
          <a:bodyPr vert="horz" wrap="square" lIns="0" tIns="0" rIns="0" bIns="0" rtlCol="0">
            <a:spAutoFit/>
          </a:bodyPr>
          <a:lstStyle/>
          <a:p>
            <a:pPr marL="5776">
              <a:lnSpc>
                <a:spcPts val="932"/>
              </a:lnSpc>
            </a:pPr>
            <a:r>
              <a:rPr sz="796" b="1">
                <a:solidFill>
                  <a:srgbClr val="FFFFFF"/>
                </a:solidFill>
                <a:latin typeface="Arial"/>
                <a:cs typeface="Arial"/>
              </a:rPr>
              <a:t>CONCEPTUAL</a:t>
            </a:r>
            <a:r>
              <a:rPr sz="796" b="1" spc="9">
                <a:solidFill>
                  <a:srgbClr val="FFFFFF"/>
                </a:solidFill>
                <a:latin typeface="Arial"/>
                <a:cs typeface="Arial"/>
              </a:rPr>
              <a:t> </a:t>
            </a:r>
            <a:r>
              <a:rPr sz="796" b="1">
                <a:solidFill>
                  <a:srgbClr val="FFFFFF"/>
                </a:solidFill>
                <a:latin typeface="Arial"/>
                <a:cs typeface="Arial"/>
              </a:rPr>
              <a:t>RENDERING</a:t>
            </a:r>
            <a:r>
              <a:rPr sz="796" b="1" spc="25">
                <a:solidFill>
                  <a:srgbClr val="FFFFFF"/>
                </a:solidFill>
                <a:latin typeface="Arial"/>
                <a:cs typeface="Arial"/>
              </a:rPr>
              <a:t> </a:t>
            </a:r>
            <a:r>
              <a:rPr sz="796" b="1" spc="-9">
                <a:solidFill>
                  <a:srgbClr val="FFFFFF"/>
                </a:solidFill>
                <a:latin typeface="Arial"/>
                <a:cs typeface="Arial"/>
              </a:rPr>
              <a:t>ONLY</a:t>
            </a:r>
            <a:endParaRPr sz="796">
              <a:latin typeface="Arial"/>
              <a:cs typeface="Arial"/>
            </a:endParaRPr>
          </a:p>
        </p:txBody>
      </p:sp>
      <p:sp>
        <p:nvSpPr>
          <p:cNvPr id="9" name="object 7">
            <a:extLst>
              <a:ext uri="{FF2B5EF4-FFF2-40B4-BE49-F238E27FC236}">
                <a16:creationId xmlns:a16="http://schemas.microsoft.com/office/drawing/2014/main" id="{43A1CBC3-2262-57F8-0519-14F960B18DE7}"/>
              </a:ext>
            </a:extLst>
          </p:cNvPr>
          <p:cNvSpPr txBox="1"/>
          <p:nvPr/>
        </p:nvSpPr>
        <p:spPr>
          <a:xfrm>
            <a:off x="3249369" y="4954587"/>
            <a:ext cx="2645263" cy="115416"/>
          </a:xfrm>
          <a:prstGeom prst="rect">
            <a:avLst/>
          </a:prstGeom>
        </p:spPr>
        <p:txBody>
          <a:bodyPr vert="horz" wrap="square" lIns="0" tIns="0" rIns="0" bIns="0" rtlCol="0" anchor="t">
            <a:spAutoFit/>
          </a:bodyPr>
          <a:lstStyle/>
          <a:p>
            <a:pPr marL="5715">
              <a:lnSpc>
                <a:spcPts val="932"/>
              </a:lnSpc>
            </a:pPr>
            <a:r>
              <a:rPr lang="en-US" sz="750" b="1">
                <a:solidFill>
                  <a:srgbClr val="FFFFFF"/>
                </a:solidFill>
                <a:latin typeface="Arial"/>
                <a:cs typeface="Arial"/>
              </a:rPr>
              <a:t>CURRENT</a:t>
            </a:r>
            <a:r>
              <a:rPr lang="en-US" sz="750" b="1" spc="7">
                <a:solidFill>
                  <a:srgbClr val="FFFFFF"/>
                </a:solidFill>
                <a:latin typeface="Arial"/>
                <a:cs typeface="Arial"/>
              </a:rPr>
              <a:t> </a:t>
            </a:r>
            <a:r>
              <a:rPr lang="en-US" sz="750" b="1">
                <a:solidFill>
                  <a:srgbClr val="FFFFFF"/>
                </a:solidFill>
                <a:latin typeface="Arial"/>
                <a:cs typeface="Arial"/>
              </a:rPr>
              <a:t>as</a:t>
            </a:r>
            <a:r>
              <a:rPr lang="en-US" sz="750" b="1" spc="7">
                <a:solidFill>
                  <a:srgbClr val="FFFFFF"/>
                </a:solidFill>
                <a:latin typeface="Arial"/>
                <a:cs typeface="Arial"/>
              </a:rPr>
              <a:t> </a:t>
            </a:r>
            <a:r>
              <a:rPr lang="en-US" sz="750" b="1">
                <a:solidFill>
                  <a:srgbClr val="FFFFFF"/>
                </a:solidFill>
                <a:latin typeface="Arial"/>
                <a:cs typeface="Arial"/>
              </a:rPr>
              <a:t>of</a:t>
            </a:r>
            <a:r>
              <a:rPr lang="en-US" sz="750" b="1" spc="7">
                <a:solidFill>
                  <a:srgbClr val="FFFFFF"/>
                </a:solidFill>
                <a:latin typeface="Arial"/>
                <a:cs typeface="Arial"/>
              </a:rPr>
              <a:t> </a:t>
            </a:r>
            <a:r>
              <a:rPr lang="en-US" sz="750" b="1">
                <a:solidFill>
                  <a:srgbClr val="FFFFFF"/>
                </a:solidFill>
                <a:latin typeface="Arial"/>
                <a:cs typeface="Arial"/>
              </a:rPr>
              <a:t>03/10/2026</a:t>
            </a:r>
            <a:r>
              <a:rPr lang="en-US" sz="750" b="1" spc="5">
                <a:solidFill>
                  <a:srgbClr val="FFFFFF"/>
                </a:solidFill>
                <a:latin typeface="Arial"/>
                <a:cs typeface="Arial"/>
              </a:rPr>
              <a:t> </a:t>
            </a:r>
            <a:r>
              <a:rPr lang="en-US" sz="750" b="1">
                <a:solidFill>
                  <a:srgbClr val="FFFFFF"/>
                </a:solidFill>
                <a:latin typeface="Arial"/>
                <a:cs typeface="Arial"/>
              </a:rPr>
              <a:t>–</a:t>
            </a:r>
            <a:r>
              <a:rPr lang="en-US" sz="750" b="1" spc="7">
                <a:solidFill>
                  <a:srgbClr val="FFFFFF"/>
                </a:solidFill>
                <a:latin typeface="Arial"/>
                <a:cs typeface="Arial"/>
              </a:rPr>
              <a:t> </a:t>
            </a:r>
            <a:r>
              <a:rPr lang="en-US" sz="750" b="1">
                <a:solidFill>
                  <a:srgbClr val="FFFFFF"/>
                </a:solidFill>
                <a:latin typeface="Arial"/>
                <a:cs typeface="Arial"/>
              </a:rPr>
              <a:t>FOR</a:t>
            </a:r>
            <a:r>
              <a:rPr lang="en-US" sz="750" b="1" spc="7">
                <a:solidFill>
                  <a:srgbClr val="FFFFFF"/>
                </a:solidFill>
                <a:latin typeface="Arial"/>
                <a:cs typeface="Arial"/>
              </a:rPr>
              <a:t> </a:t>
            </a:r>
            <a:r>
              <a:rPr lang="en-US" sz="750" b="1">
                <a:solidFill>
                  <a:srgbClr val="FFFFFF"/>
                </a:solidFill>
                <a:latin typeface="Arial"/>
                <a:cs typeface="Arial"/>
              </a:rPr>
              <a:t>DISCUSSION</a:t>
            </a:r>
            <a:r>
              <a:rPr lang="en-US" sz="750" b="1" spc="5">
                <a:solidFill>
                  <a:srgbClr val="FFFFFF"/>
                </a:solidFill>
                <a:latin typeface="Arial"/>
                <a:cs typeface="Arial"/>
              </a:rPr>
              <a:t> </a:t>
            </a:r>
            <a:r>
              <a:rPr lang="en-US" sz="750" b="1" spc="-9">
                <a:solidFill>
                  <a:srgbClr val="FFFFFF"/>
                </a:solidFill>
                <a:latin typeface="Arial"/>
                <a:cs typeface="Arial"/>
              </a:rPr>
              <a:t>ONLY</a:t>
            </a:r>
            <a:endParaRPr lang="en-US" sz="750">
              <a:latin typeface="Arial"/>
              <a:cs typeface="Arial"/>
            </a:endParaRPr>
          </a:p>
        </p:txBody>
      </p:sp>
      <p:sp>
        <p:nvSpPr>
          <p:cNvPr id="2" name="Slide Number Placeholder 2">
            <a:extLst>
              <a:ext uri="{FF2B5EF4-FFF2-40B4-BE49-F238E27FC236}">
                <a16:creationId xmlns:a16="http://schemas.microsoft.com/office/drawing/2014/main" id="{C6B8BC38-A8E6-C8DD-0033-173E3D8CD93D}"/>
              </a:ext>
            </a:extLst>
          </p:cNvPr>
          <p:cNvSpPr txBox="1">
            <a:spLocks/>
          </p:cNvSpPr>
          <p:nvPr/>
        </p:nvSpPr>
        <p:spPr>
          <a:xfrm>
            <a:off x="8341824" y="4794309"/>
            <a:ext cx="527962" cy="184666"/>
          </a:xfrm>
          <a:prstGeom prst="rect">
            <a:avLst/>
          </a:prstGeom>
        </p:spPr>
        <p:txBody>
          <a:bodyPr vert="horz" wrap="square" lIns="0" tIns="0" rIns="0" bIns="0" rtlCol="0">
            <a:spAutoFit/>
          </a:bodyPr>
          <a:lstStyle>
            <a:lvl1pPr marL="0" indent="0" algn="l" defTabSz="415629" rtl="0" eaLnBrk="1" latinLnBrk="0" hangingPunct="1">
              <a:spcBef>
                <a:spcPct val="20000"/>
              </a:spcBef>
              <a:buFont typeface="Arial"/>
              <a:buNone/>
              <a:defRPr sz="2000" kern="1200">
                <a:solidFill>
                  <a:srgbClr val="4C4E56"/>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00"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600"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818"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818"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818"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818" kern="1200">
                <a:solidFill>
                  <a:schemeClr val="tx1"/>
                </a:solidFill>
                <a:latin typeface="+mn-lt"/>
                <a:ea typeface="+mn-ea"/>
                <a:cs typeface="+mn-cs"/>
              </a:defRPr>
            </a:lvl9pPr>
          </a:lstStyle>
          <a:p>
            <a:pPr algn="r"/>
            <a:fld id="{7D849402-4170-CE4A-A196-BDEB35909225}" type="slidenum">
              <a:rPr lang="en-US" sz="1200" smtClean="0">
                <a:solidFill>
                  <a:schemeClr val="bg1"/>
                </a:solidFill>
              </a:rPr>
              <a:pPr algn="r"/>
              <a:t>24</a:t>
            </a:fld>
            <a:endParaRPr lang="en-US" sz="1200">
              <a:solidFill>
                <a:schemeClr val="bg1"/>
              </a:solidFill>
            </a:endParaRPr>
          </a:p>
        </p:txBody>
      </p:sp>
    </p:spTree>
    <p:extLst>
      <p:ext uri="{BB962C8B-B14F-4D97-AF65-F5344CB8AC3E}">
        <p14:creationId xmlns:p14="http://schemas.microsoft.com/office/powerpoint/2010/main" val="3688433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A498-00B6-1CFD-501F-F413496C8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D494C-A602-645C-9CC4-602588D05CB6}"/>
              </a:ext>
            </a:extLst>
          </p:cNvPr>
          <p:cNvSpPr>
            <a:spLocks noGrp="1"/>
          </p:cNvSpPr>
          <p:nvPr>
            <p:ph type="title"/>
          </p:nvPr>
        </p:nvSpPr>
        <p:spPr/>
        <p:txBody>
          <a:bodyPr/>
          <a:lstStyle/>
          <a:p>
            <a:r>
              <a:rPr lang="en-US">
                <a:latin typeface="Arial"/>
                <a:cs typeface="Arial"/>
              </a:rPr>
              <a:t>Construction Update</a:t>
            </a:r>
            <a:endParaRPr lang="en-US"/>
          </a:p>
        </p:txBody>
      </p:sp>
      <p:sp>
        <p:nvSpPr>
          <p:cNvPr id="3" name="Slide Number Placeholder 2">
            <a:extLst>
              <a:ext uri="{FF2B5EF4-FFF2-40B4-BE49-F238E27FC236}">
                <a16:creationId xmlns:a16="http://schemas.microsoft.com/office/drawing/2014/main" id="{E1236AF8-1983-B0C8-497A-C9EF9FA516EF}"/>
              </a:ext>
            </a:extLst>
          </p:cNvPr>
          <p:cNvSpPr>
            <a:spLocks noGrp="1"/>
          </p:cNvSpPr>
          <p:nvPr>
            <p:ph type="sldNum" sz="quarter" idx="4"/>
          </p:nvPr>
        </p:nvSpPr>
        <p:spPr>
          <a:xfrm>
            <a:off x="8355242" y="4767265"/>
            <a:ext cx="583803" cy="273845"/>
          </a:xfrm>
        </p:spPr>
        <p:txBody>
          <a:bodyPr/>
          <a:lstStyle/>
          <a:p>
            <a:fld id="{7D849402-4170-CE4A-A196-BDEB35909225}" type="slidenum">
              <a:rPr lang="en-US" smtClean="0"/>
              <a:pPr/>
              <a:t>25</a:t>
            </a:fld>
            <a:endParaRPr lang="en-US"/>
          </a:p>
        </p:txBody>
      </p:sp>
    </p:spTree>
    <p:extLst>
      <p:ext uri="{BB962C8B-B14F-4D97-AF65-F5344CB8AC3E}">
        <p14:creationId xmlns:p14="http://schemas.microsoft.com/office/powerpoint/2010/main" val="275769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F4729-4B07-81F6-4371-EA6113528DA2}"/>
              </a:ext>
            </a:extLst>
          </p:cNvPr>
          <p:cNvSpPr>
            <a:spLocks noGrp="1"/>
          </p:cNvSpPr>
          <p:nvPr>
            <p:ph type="title"/>
          </p:nvPr>
        </p:nvSpPr>
        <p:spPr/>
        <p:txBody>
          <a:bodyPr/>
          <a:lstStyle/>
          <a:p>
            <a:r>
              <a:rPr lang="en-US" sz="2700">
                <a:latin typeface="Arial"/>
                <a:cs typeface="Arial"/>
              </a:rPr>
              <a:t>West Portal Construction Area</a:t>
            </a:r>
            <a:endParaRPr lang="en-US" sz="2700"/>
          </a:p>
        </p:txBody>
      </p:sp>
      <p:pic>
        <p:nvPicPr>
          <p:cNvPr id="10" name="Content Placeholder 9" descr="This image shows the West Portal Construction Area. A red circle surrounds the Santa Cara BART Station, Newhall Yard and Maintenance Facility, and the West Tunnel Portal">
            <a:extLst>
              <a:ext uri="{FF2B5EF4-FFF2-40B4-BE49-F238E27FC236}">
                <a16:creationId xmlns:a16="http://schemas.microsoft.com/office/drawing/2014/main" id="{49C86B3A-7F72-FE06-CD1A-993B08E95D2D}"/>
              </a:ext>
            </a:extLst>
          </p:cNvPr>
          <p:cNvPicPr>
            <a:picLocks noGrp="1" noChangeAspect="1"/>
          </p:cNvPicPr>
          <p:nvPr>
            <p:ph idx="1"/>
          </p:nvPr>
        </p:nvPicPr>
        <p:blipFill>
          <a:blip r:embed="rId4"/>
          <a:srcRect l="3168" t="2805" r="3907" b="5775"/>
          <a:stretch>
            <a:fillRect/>
          </a:stretch>
        </p:blipFill>
        <p:spPr>
          <a:xfrm>
            <a:off x="1059243" y="781195"/>
            <a:ext cx="6570394" cy="4123515"/>
          </a:xfrm>
          <a:prstGeom prst="rect">
            <a:avLst/>
          </a:prstGeom>
        </p:spPr>
      </p:pic>
      <p:sp>
        <p:nvSpPr>
          <p:cNvPr id="2" name="Oval 1" descr="This image shows the West Portal Construction Area. A red circle surrounds the Santa Cara BART Station, Newhall Yard and Maintenance Facility, and the West Tunnel Portal">
            <a:extLst>
              <a:ext uri="{FF2B5EF4-FFF2-40B4-BE49-F238E27FC236}">
                <a16:creationId xmlns:a16="http://schemas.microsoft.com/office/drawing/2014/main" id="{34458ACC-9AC0-BB9E-198D-BD1286A19168}"/>
              </a:ext>
            </a:extLst>
          </p:cNvPr>
          <p:cNvSpPr/>
          <p:nvPr/>
        </p:nvSpPr>
        <p:spPr>
          <a:xfrm rot="1680000">
            <a:off x="1157038" y="2425367"/>
            <a:ext cx="1586162" cy="8241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C58F6A-B388-A1F4-98D1-8147AC7553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52035" y="3734986"/>
            <a:ext cx="1413874" cy="1032018"/>
          </a:xfrm>
          <a:prstGeom prst="rect">
            <a:avLst/>
          </a:prstGeom>
        </p:spPr>
      </p:pic>
      <p:pic>
        <p:nvPicPr>
          <p:cNvPr id="7" name="Picture 6">
            <a:extLst>
              <a:ext uri="{FF2B5EF4-FFF2-40B4-BE49-F238E27FC236}">
                <a16:creationId xmlns:a16="http://schemas.microsoft.com/office/drawing/2014/main" id="{E3319C48-7D07-5E3D-CA0F-B39F4D3DDDD4}"/>
              </a:ext>
              <a:ext uri="{C183D7F6-B498-43B3-948B-1728B52AA6E4}">
                <adec:decorative xmlns:adec="http://schemas.microsoft.com/office/drawing/2017/decorative" val="1"/>
              </a:ext>
            </a:extLst>
          </p:cNvPr>
          <p:cNvPicPr>
            <a:picLocks noChangeAspect="1"/>
          </p:cNvPicPr>
          <p:nvPr/>
        </p:nvPicPr>
        <p:blipFill>
          <a:blip r:embed="rId6"/>
          <a:srcRect l="5239" r="1064" b="1215"/>
          <a:stretch>
            <a:fillRect/>
          </a:stretch>
        </p:blipFill>
        <p:spPr>
          <a:xfrm>
            <a:off x="2606860" y="4396442"/>
            <a:ext cx="286866" cy="368306"/>
          </a:xfrm>
          <a:prstGeom prst="rect">
            <a:avLst/>
          </a:prstGeom>
        </p:spPr>
      </p:pic>
      <p:sp>
        <p:nvSpPr>
          <p:cNvPr id="3" name="Slide Number Placeholder 2">
            <a:extLst>
              <a:ext uri="{FF2B5EF4-FFF2-40B4-BE49-F238E27FC236}">
                <a16:creationId xmlns:a16="http://schemas.microsoft.com/office/drawing/2014/main" id="{8D6B5769-8BA8-D258-A76B-1E0DC5E83B35}"/>
              </a:ext>
            </a:extLst>
          </p:cNvPr>
          <p:cNvSpPr>
            <a:spLocks noGrp="1"/>
          </p:cNvSpPr>
          <p:nvPr>
            <p:ph type="sldNum" sz="quarter" idx="4"/>
          </p:nvPr>
        </p:nvSpPr>
        <p:spPr/>
        <p:txBody>
          <a:bodyPr/>
          <a:lstStyle/>
          <a:p>
            <a:fld id="{7D849402-4170-CE4A-A196-BDEB35909225}" type="slidenum">
              <a:rPr lang="en-US" smtClean="0"/>
              <a:pPr/>
              <a:t>26</a:t>
            </a:fld>
            <a:endParaRPr lang="en-US"/>
          </a:p>
        </p:txBody>
      </p:sp>
    </p:spTree>
    <p:extLst>
      <p:ext uri="{BB962C8B-B14F-4D97-AF65-F5344CB8AC3E}">
        <p14:creationId xmlns:p14="http://schemas.microsoft.com/office/powerpoint/2010/main" val="985797721"/>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AE17D-A562-CE7C-5BDF-83D03AF511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50A457-35B0-C332-851D-700E2399B748}"/>
              </a:ext>
            </a:extLst>
          </p:cNvPr>
          <p:cNvSpPr>
            <a:spLocks noGrp="1"/>
          </p:cNvSpPr>
          <p:nvPr>
            <p:ph type="title"/>
          </p:nvPr>
        </p:nvSpPr>
        <p:spPr/>
        <p:txBody>
          <a:bodyPr/>
          <a:lstStyle/>
          <a:p>
            <a:r>
              <a:rPr lang="en-US" sz="2700" dirty="0">
                <a:latin typeface="Arial"/>
                <a:cs typeface="Arial"/>
              </a:rPr>
              <a:t>West Portal Construction Area </a:t>
            </a:r>
            <a:r>
              <a:rPr lang="en-US" sz="2800" dirty="0"/>
              <a:t>– P2</a:t>
            </a:r>
            <a:endParaRPr lang="en-US" sz="2700" dirty="0"/>
          </a:p>
        </p:txBody>
      </p:sp>
      <p:pic>
        <p:nvPicPr>
          <p:cNvPr id="7" name="Content Placeholder 6" descr="Aerial view of the Newhall yard, illustrating various parts of the yard, namely the tunnel launch structure on the southern side of the yard.">
            <a:extLst>
              <a:ext uri="{FF2B5EF4-FFF2-40B4-BE49-F238E27FC236}">
                <a16:creationId xmlns:a16="http://schemas.microsoft.com/office/drawing/2014/main" id="{13B22A89-3B49-8C89-CE3E-E679EC1652DF}"/>
              </a:ext>
            </a:extLst>
          </p:cNvPr>
          <p:cNvPicPr>
            <a:picLocks noGrp="1" noChangeAspect="1"/>
          </p:cNvPicPr>
          <p:nvPr>
            <p:ph idx="1"/>
          </p:nvPr>
        </p:nvPicPr>
        <p:blipFill>
          <a:blip r:embed="rId2"/>
          <a:stretch>
            <a:fillRect/>
          </a:stretch>
        </p:blipFill>
        <p:spPr>
          <a:xfrm>
            <a:off x="-88357" y="697772"/>
            <a:ext cx="9228240" cy="4447162"/>
          </a:xfrm>
          <a:prstGeom prst="rect">
            <a:avLst/>
          </a:prstGeom>
        </p:spPr>
      </p:pic>
      <p:sp>
        <p:nvSpPr>
          <p:cNvPr id="2" name="Slide Number Placeholder 2">
            <a:extLst>
              <a:ext uri="{FF2B5EF4-FFF2-40B4-BE49-F238E27FC236}">
                <a16:creationId xmlns:a16="http://schemas.microsoft.com/office/drawing/2014/main" id="{859CAA96-3627-DDF7-BB45-5EFC9570793A}"/>
              </a:ext>
            </a:extLst>
          </p:cNvPr>
          <p:cNvSpPr txBox="1">
            <a:spLocks/>
          </p:cNvSpPr>
          <p:nvPr/>
        </p:nvSpPr>
        <p:spPr>
          <a:xfrm>
            <a:off x="8355242" y="4767265"/>
            <a:ext cx="583803" cy="273845"/>
          </a:xfrm>
          <a:prstGeom prst="rect">
            <a:avLst/>
          </a:prstGeom>
        </p:spPr>
        <p:txBody>
          <a:bodyPr vert="horz" lIns="91440" tIns="45720" rIns="91440" bIns="45720" rtlCol="0" anchor="ctr"/>
          <a:lstStyle>
            <a:defPPr>
              <a:defRPr lang="en-US"/>
            </a:defPPr>
            <a:lvl1pPr marL="0" algn="r" defTabSz="457189" rtl="0" eaLnBrk="1" latinLnBrk="0" hangingPunct="1">
              <a:defRPr sz="1200" kern="1200">
                <a:solidFill>
                  <a:srgbClr val="4C4E56"/>
                </a:solidFill>
                <a:latin typeface="Arial" panose="020B0604020202020204" pitchFamily="34" charset="0"/>
                <a:ea typeface="+mn-ea"/>
                <a:cs typeface="Arial" panose="020B0604020202020204" pitchFamily="34" charset="0"/>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7D849402-4170-CE4A-A196-BDEB35909225}" type="slidenum">
              <a:rPr lang="en-US" smtClean="0"/>
              <a:pPr/>
              <a:t>27</a:t>
            </a:fld>
            <a:endParaRPr lang="en-US"/>
          </a:p>
        </p:txBody>
      </p:sp>
    </p:spTree>
    <p:extLst>
      <p:ext uri="{BB962C8B-B14F-4D97-AF65-F5344CB8AC3E}">
        <p14:creationId xmlns:p14="http://schemas.microsoft.com/office/powerpoint/2010/main" val="3456715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A395E-76CF-C631-DDE6-5B2C65C3DEB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1E577EFC-92BD-BE29-6FD8-EFEC5EB8821D}"/>
              </a:ext>
            </a:extLst>
          </p:cNvPr>
          <p:cNvSpPr txBox="1">
            <a:spLocks noGrp="1"/>
          </p:cNvSpPr>
          <p:nvPr>
            <p:ph type="title" idx="4294967295"/>
          </p:nvPr>
        </p:nvSpPr>
        <p:spPr>
          <a:xfrm>
            <a:off x="276669" y="53974"/>
            <a:ext cx="9008003" cy="746468"/>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chemeClr val="bg1"/>
                </a:solidFill>
                <a:effectLst/>
                <a:uLnTx/>
                <a:uFillTx/>
                <a:latin typeface="Arial"/>
                <a:ea typeface="+mn-ea"/>
                <a:cs typeface="+mn-cs"/>
              </a:rPr>
              <a:t>Aeriel View of Tunnel Launch Structure</a:t>
            </a:r>
            <a:endParaRPr kumimoji="0" lang="en-US" sz="2700" b="1" i="0" u="none" strike="noStrike" kern="1200" cap="none" spc="0" normalizeH="0" baseline="0" noProof="0" dirty="0">
              <a:ln>
                <a:noFill/>
              </a:ln>
              <a:solidFill>
                <a:schemeClr val="bg1"/>
              </a:solidFill>
              <a:effectLst/>
              <a:uLnTx/>
              <a:uFillTx/>
              <a:latin typeface="+mn-lt"/>
              <a:ea typeface="+mn-ea"/>
              <a:cs typeface="+mn-cs"/>
            </a:endParaRPr>
          </a:p>
        </p:txBody>
      </p:sp>
      <p:pic>
        <p:nvPicPr>
          <p:cNvPr id="3" name="Picture 2" descr="The image shows an aerial view of the tunnel launch structure. The image highlights the D-Walls at CAT Shaft and Cut and Cover In Progress, the Stormwater Detention Pond, Bentonite Tanks, The Excavation and Bracing Progress, and the Completed Working Slabs. ">
            <a:extLst>
              <a:ext uri="{FF2B5EF4-FFF2-40B4-BE49-F238E27FC236}">
                <a16:creationId xmlns:a16="http://schemas.microsoft.com/office/drawing/2014/main" id="{8A3C12E6-BD37-E618-498C-545D7220509C}"/>
              </a:ext>
            </a:extLst>
          </p:cNvPr>
          <p:cNvPicPr>
            <a:picLocks noChangeAspect="1"/>
          </p:cNvPicPr>
          <p:nvPr/>
        </p:nvPicPr>
        <p:blipFill>
          <a:blip r:embed="rId2"/>
          <a:srcRect t="11962" r="3125"/>
          <a:stretch>
            <a:fillRect/>
          </a:stretch>
        </p:blipFill>
        <p:spPr>
          <a:xfrm rot="10800000">
            <a:off x="1766" y="991425"/>
            <a:ext cx="9140469" cy="3389929"/>
          </a:xfrm>
          <a:prstGeom prst="rect">
            <a:avLst/>
          </a:prstGeom>
        </p:spPr>
      </p:pic>
      <p:sp>
        <p:nvSpPr>
          <p:cNvPr id="9" name="TextBox 8">
            <a:extLst>
              <a:ext uri="{FF2B5EF4-FFF2-40B4-BE49-F238E27FC236}">
                <a16:creationId xmlns:a16="http://schemas.microsoft.com/office/drawing/2014/main" id="{98DBD2D0-A067-1262-5446-F7582725A34B}"/>
              </a:ext>
            </a:extLst>
          </p:cNvPr>
          <p:cNvSpPr txBox="1"/>
          <p:nvPr/>
        </p:nvSpPr>
        <p:spPr>
          <a:xfrm>
            <a:off x="231411" y="1245929"/>
            <a:ext cx="947175" cy="323165"/>
          </a:xfrm>
          <a:prstGeom prst="rect">
            <a:avLst/>
          </a:prstGeom>
          <a:solidFill>
            <a:srgbClr val="848075">
              <a:alpha val="63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180’</a:t>
            </a:r>
            <a:endParaRPr lang="en-US" sz="825" b="1">
              <a:ln w="0"/>
              <a:solidFill>
                <a:schemeClr val="bg1"/>
              </a:solidFill>
              <a:effectLst>
                <a:outerShdw blurRad="38100" dist="25400" dir="5400000" algn="ctr" rotWithShape="0">
                  <a:srgbClr val="6E747A">
                    <a:alpha val="43000"/>
                  </a:srgbClr>
                </a:outerShdw>
              </a:effectLst>
              <a:cs typeface="Arial"/>
            </a:endParaRPr>
          </a:p>
          <a:p>
            <a:pPr algn="ctr"/>
            <a:r>
              <a:rPr lang="en-US" sz="825" b="1">
                <a:ln w="0"/>
                <a:solidFill>
                  <a:schemeClr val="bg1"/>
                </a:solidFill>
                <a:effectLst>
                  <a:outerShdw blurRad="38100" dist="25400" dir="5400000" algn="ctr" rotWithShape="0">
                    <a:srgbClr val="6E747A">
                      <a:alpha val="43000"/>
                    </a:srgbClr>
                  </a:outerShdw>
                </a:effectLst>
              </a:rPr>
              <a:t>Caterpillar Shaft</a:t>
            </a:r>
            <a:endParaRPr lang="en-US" sz="825" b="1">
              <a:ln w="0"/>
              <a:solidFill>
                <a:schemeClr val="bg1"/>
              </a:solidFill>
              <a:effectLst>
                <a:outerShdw blurRad="38100" dist="25400" dir="5400000" algn="ctr" rotWithShape="0">
                  <a:srgbClr val="6E747A">
                    <a:alpha val="43000"/>
                  </a:srgbClr>
                </a:outerShdw>
              </a:effectLst>
              <a:cs typeface="Arial"/>
            </a:endParaRPr>
          </a:p>
        </p:txBody>
      </p:sp>
      <p:sp>
        <p:nvSpPr>
          <p:cNvPr id="13" name="TextBox 12">
            <a:extLst>
              <a:ext uri="{FF2B5EF4-FFF2-40B4-BE49-F238E27FC236}">
                <a16:creationId xmlns:a16="http://schemas.microsoft.com/office/drawing/2014/main" id="{41C6B706-E9F6-C1E7-11E7-CEA6FBF94AC5}"/>
              </a:ext>
            </a:extLst>
          </p:cNvPr>
          <p:cNvSpPr txBox="1"/>
          <p:nvPr/>
        </p:nvSpPr>
        <p:spPr>
          <a:xfrm>
            <a:off x="1367089" y="1245928"/>
            <a:ext cx="1928055" cy="323165"/>
          </a:xfrm>
          <a:prstGeom prst="rect">
            <a:avLst/>
          </a:prstGeom>
          <a:solidFill>
            <a:srgbClr val="848075">
              <a:alpha val="65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~340’</a:t>
            </a:r>
            <a:endParaRPr lang="en-US" sz="825" b="1">
              <a:ln w="0"/>
              <a:solidFill>
                <a:schemeClr val="bg1"/>
              </a:solidFill>
              <a:effectLst>
                <a:outerShdw blurRad="38100" dist="25400" dir="5400000" algn="ctr" rotWithShape="0">
                  <a:srgbClr val="6E747A">
                    <a:alpha val="43000"/>
                  </a:srgbClr>
                </a:outerShdw>
              </a:effectLst>
              <a:cs typeface="Arial"/>
            </a:endParaRPr>
          </a:p>
          <a:p>
            <a:pPr algn="ctr"/>
            <a:r>
              <a:rPr lang="en-US" sz="825" b="1">
                <a:ln w="0"/>
                <a:solidFill>
                  <a:schemeClr val="bg1"/>
                </a:solidFill>
                <a:effectLst>
                  <a:outerShdw blurRad="38100" dist="25400" dir="5400000" algn="ctr" rotWithShape="0">
                    <a:srgbClr val="6E747A">
                      <a:alpha val="43000"/>
                    </a:srgbClr>
                  </a:outerShdw>
                </a:effectLst>
              </a:rPr>
              <a:t>Cut &amp; Cover</a:t>
            </a:r>
            <a:endParaRPr lang="en-US" sz="825" b="1">
              <a:ln w="0"/>
              <a:solidFill>
                <a:schemeClr val="bg1"/>
              </a:solidFill>
              <a:effectLst>
                <a:outerShdw blurRad="38100" dist="25400" dir="5400000" algn="ctr" rotWithShape="0">
                  <a:srgbClr val="6E747A">
                    <a:alpha val="43000"/>
                  </a:srgbClr>
                </a:outerShdw>
              </a:effectLst>
              <a:cs typeface="Arial"/>
            </a:endParaRPr>
          </a:p>
        </p:txBody>
      </p:sp>
      <p:sp>
        <p:nvSpPr>
          <p:cNvPr id="17" name="TextBox 16">
            <a:extLst>
              <a:ext uri="{FF2B5EF4-FFF2-40B4-BE49-F238E27FC236}">
                <a16:creationId xmlns:a16="http://schemas.microsoft.com/office/drawing/2014/main" id="{952F7F16-E141-6659-78C6-857804556D8D}"/>
              </a:ext>
            </a:extLst>
          </p:cNvPr>
          <p:cNvSpPr txBox="1"/>
          <p:nvPr/>
        </p:nvSpPr>
        <p:spPr>
          <a:xfrm>
            <a:off x="3483647" y="1241851"/>
            <a:ext cx="2028782" cy="346249"/>
          </a:xfrm>
          <a:prstGeom prst="rect">
            <a:avLst/>
          </a:prstGeom>
          <a:solidFill>
            <a:srgbClr val="848075">
              <a:alpha val="64000"/>
            </a:srgbClr>
          </a:solidFill>
          <a:ln>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375’ </a:t>
            </a:r>
          </a:p>
          <a:p>
            <a:pPr algn="ctr"/>
            <a:r>
              <a:rPr lang="en-US" sz="825" b="1">
                <a:ln w="0"/>
                <a:solidFill>
                  <a:schemeClr val="bg1"/>
                </a:solidFill>
                <a:effectLst>
                  <a:outerShdw blurRad="38100" dist="25400" dir="5400000" algn="ctr" rotWithShape="0">
                    <a:srgbClr val="6E747A">
                      <a:alpha val="43000"/>
                    </a:srgbClr>
                  </a:outerShdw>
                </a:effectLst>
              </a:rPr>
              <a:t>U-Wall</a:t>
            </a:r>
            <a:endParaRPr lang="en-US" sz="825" b="1">
              <a:ln>
                <a:solidFill>
                  <a:schemeClr val="accent3">
                    <a:lumMod val="50000"/>
                  </a:schemeClr>
                </a:solidFill>
              </a:ln>
              <a:solidFill>
                <a:schemeClr val="bg1"/>
              </a:solidFill>
            </a:endParaRPr>
          </a:p>
        </p:txBody>
      </p:sp>
      <p:sp>
        <p:nvSpPr>
          <p:cNvPr id="22" name="TextBox 21">
            <a:extLst>
              <a:ext uri="{FF2B5EF4-FFF2-40B4-BE49-F238E27FC236}">
                <a16:creationId xmlns:a16="http://schemas.microsoft.com/office/drawing/2014/main" id="{2D45E4CA-0AF3-EC6F-D5A2-AFDEC5DFE090}"/>
              </a:ext>
            </a:extLst>
          </p:cNvPr>
          <p:cNvSpPr txBox="1"/>
          <p:nvPr/>
        </p:nvSpPr>
        <p:spPr>
          <a:xfrm>
            <a:off x="5701692" y="1284813"/>
            <a:ext cx="2384228" cy="323165"/>
          </a:xfrm>
          <a:prstGeom prst="rect">
            <a:avLst/>
          </a:prstGeom>
          <a:solidFill>
            <a:srgbClr val="848075">
              <a:alpha val="67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420’</a:t>
            </a:r>
            <a:endParaRPr lang="en-US" sz="1013" b="1">
              <a:ln w="0"/>
              <a:solidFill>
                <a:schemeClr val="bg1"/>
              </a:solidFill>
              <a:effectLst>
                <a:outerShdw blurRad="38100" dist="25400" dir="5400000" algn="ctr" rotWithShape="0">
                  <a:srgbClr val="6E747A">
                    <a:alpha val="43000"/>
                  </a:srgbClr>
                </a:outerShdw>
              </a:effectLst>
            </a:endParaRPr>
          </a:p>
          <a:p>
            <a:pPr algn="ctr"/>
            <a:r>
              <a:rPr lang="en-US" sz="825" b="1">
                <a:ln w="0"/>
                <a:solidFill>
                  <a:schemeClr val="bg1"/>
                </a:solidFill>
                <a:effectLst>
                  <a:outerShdw blurRad="38100" dist="25400" dir="5400000" algn="ctr" rotWithShape="0">
                    <a:srgbClr val="6E747A">
                      <a:alpha val="43000"/>
                    </a:srgbClr>
                  </a:outerShdw>
                </a:effectLst>
              </a:rPr>
              <a:t>Sheet Piles</a:t>
            </a:r>
            <a:endParaRPr lang="en-US" sz="825" b="1">
              <a:ln w="0"/>
              <a:solidFill>
                <a:schemeClr val="bg1"/>
              </a:solidFill>
              <a:effectLst>
                <a:outerShdw blurRad="38100" dist="25400" dir="5400000" algn="ctr" rotWithShape="0">
                  <a:srgbClr val="6E747A">
                    <a:alpha val="43000"/>
                  </a:srgbClr>
                </a:outerShdw>
              </a:effectLst>
              <a:cs typeface="Arial"/>
            </a:endParaRPr>
          </a:p>
        </p:txBody>
      </p:sp>
      <p:cxnSp>
        <p:nvCxnSpPr>
          <p:cNvPr id="5" name="Straight Arrow Connector 4">
            <a:extLst>
              <a:ext uri="{FF2B5EF4-FFF2-40B4-BE49-F238E27FC236}">
                <a16:creationId xmlns:a16="http://schemas.microsoft.com/office/drawing/2014/main" id="{AD514B2B-6B73-C4D4-8F8E-15B008393199}"/>
              </a:ext>
              <a:ext uri="{C183D7F6-B498-43B3-948B-1728B52AA6E4}">
                <adec:decorative xmlns:adec="http://schemas.microsoft.com/office/drawing/2017/decorative" val="1"/>
              </a:ext>
            </a:extLst>
          </p:cNvPr>
          <p:cNvCxnSpPr/>
          <p:nvPr/>
        </p:nvCxnSpPr>
        <p:spPr>
          <a:xfrm>
            <a:off x="142875" y="1582542"/>
            <a:ext cx="1125855" cy="0"/>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65B285E-FEDD-47D6-548A-F68BA07D8C86}"/>
              </a:ext>
              <a:ext uri="{C183D7F6-B498-43B3-948B-1728B52AA6E4}">
                <adec:decorative xmlns:adec="http://schemas.microsoft.com/office/drawing/2017/decorative" val="1"/>
              </a:ext>
            </a:extLst>
          </p:cNvPr>
          <p:cNvCxnSpPr>
            <a:cxnSpLocks/>
          </p:cNvCxnSpPr>
          <p:nvPr/>
        </p:nvCxnSpPr>
        <p:spPr>
          <a:xfrm>
            <a:off x="1268730" y="1582542"/>
            <a:ext cx="2126337" cy="0"/>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BC22B6-B325-4D21-F8CB-AB69CFDFADDC}"/>
              </a:ext>
              <a:ext uri="{C183D7F6-B498-43B3-948B-1728B52AA6E4}">
                <adec:decorative xmlns:adec="http://schemas.microsoft.com/office/drawing/2017/decorative" val="1"/>
              </a:ext>
            </a:extLst>
          </p:cNvPr>
          <p:cNvCxnSpPr>
            <a:cxnSpLocks/>
          </p:cNvCxnSpPr>
          <p:nvPr/>
        </p:nvCxnSpPr>
        <p:spPr>
          <a:xfrm>
            <a:off x="3391649" y="1587744"/>
            <a:ext cx="2216195" cy="46746"/>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2182AC2-3AAF-4239-9269-19176E57214D}"/>
              </a:ext>
              <a:ext uri="{C183D7F6-B498-43B3-948B-1728B52AA6E4}">
                <adec:decorative xmlns:adec="http://schemas.microsoft.com/office/drawing/2017/decorative" val="1"/>
              </a:ext>
            </a:extLst>
          </p:cNvPr>
          <p:cNvCxnSpPr>
            <a:cxnSpLocks/>
          </p:cNvCxnSpPr>
          <p:nvPr/>
        </p:nvCxnSpPr>
        <p:spPr>
          <a:xfrm>
            <a:off x="5607844" y="1634490"/>
            <a:ext cx="2545556" cy="22729"/>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Callout: Up Arrow 28">
            <a:extLst>
              <a:ext uri="{FF2B5EF4-FFF2-40B4-BE49-F238E27FC236}">
                <a16:creationId xmlns:a16="http://schemas.microsoft.com/office/drawing/2014/main" id="{4E64C6AB-65D2-8CF1-C1F8-EB1A1356201E}"/>
              </a:ext>
            </a:extLst>
          </p:cNvPr>
          <p:cNvSpPr/>
          <p:nvPr/>
        </p:nvSpPr>
        <p:spPr>
          <a:xfrm>
            <a:off x="832887" y="2163686"/>
            <a:ext cx="1234556" cy="631273"/>
          </a:xfrm>
          <a:prstGeom prst="upArrowCallout">
            <a:avLst/>
          </a:prstGeom>
          <a:solidFill>
            <a:srgbClr val="3CB4E5"/>
          </a:solidFill>
          <a:ln>
            <a:solidFill>
              <a:srgbClr val="02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dirty="0">
                <a:solidFill>
                  <a:schemeClr val="tx1">
                    <a:lumMod val="75000"/>
                  </a:schemeClr>
                </a:solidFill>
              </a:rPr>
              <a:t>D-Walls at CAT Shaft and Cut &amp; Cover in Progress</a:t>
            </a:r>
          </a:p>
        </p:txBody>
      </p:sp>
      <p:sp>
        <p:nvSpPr>
          <p:cNvPr id="27" name="Callout: Up Arrow 26">
            <a:extLst>
              <a:ext uri="{FF2B5EF4-FFF2-40B4-BE49-F238E27FC236}">
                <a16:creationId xmlns:a16="http://schemas.microsoft.com/office/drawing/2014/main" id="{B6C23441-8DF4-B55C-A1E9-5C78A347B44D}"/>
              </a:ext>
            </a:extLst>
          </p:cNvPr>
          <p:cNvSpPr/>
          <p:nvPr/>
        </p:nvSpPr>
        <p:spPr>
          <a:xfrm>
            <a:off x="4539440" y="2184295"/>
            <a:ext cx="1068404" cy="507146"/>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dirty="0">
                <a:solidFill>
                  <a:schemeClr val="tx1">
                    <a:lumMod val="75000"/>
                  </a:schemeClr>
                </a:solidFill>
              </a:rPr>
              <a:t>Excavation and Bracing in Progress</a:t>
            </a:r>
          </a:p>
        </p:txBody>
      </p:sp>
      <p:sp>
        <p:nvSpPr>
          <p:cNvPr id="28" name="Callout: Up Arrow 27">
            <a:extLst>
              <a:ext uri="{FF2B5EF4-FFF2-40B4-BE49-F238E27FC236}">
                <a16:creationId xmlns:a16="http://schemas.microsoft.com/office/drawing/2014/main" id="{AD001CB5-F59A-EFF6-132D-C820D06828C0}"/>
              </a:ext>
            </a:extLst>
          </p:cNvPr>
          <p:cNvSpPr/>
          <p:nvPr/>
        </p:nvSpPr>
        <p:spPr>
          <a:xfrm>
            <a:off x="6600304" y="2286172"/>
            <a:ext cx="1144388" cy="405269"/>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dirty="0">
                <a:solidFill>
                  <a:schemeClr val="tx1">
                    <a:lumMod val="75000"/>
                  </a:schemeClr>
                </a:solidFill>
              </a:rPr>
              <a:t>Completed Working Slabs</a:t>
            </a:r>
          </a:p>
        </p:txBody>
      </p:sp>
      <p:sp>
        <p:nvSpPr>
          <p:cNvPr id="11" name="Callout: Up Arrow 10">
            <a:extLst>
              <a:ext uri="{FF2B5EF4-FFF2-40B4-BE49-F238E27FC236}">
                <a16:creationId xmlns:a16="http://schemas.microsoft.com/office/drawing/2014/main" id="{66D0F942-3C41-783A-0B14-F5072062F935}"/>
              </a:ext>
            </a:extLst>
          </p:cNvPr>
          <p:cNvSpPr/>
          <p:nvPr/>
        </p:nvSpPr>
        <p:spPr>
          <a:xfrm>
            <a:off x="1966033" y="3475899"/>
            <a:ext cx="1068404" cy="433137"/>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dirty="0">
                <a:solidFill>
                  <a:schemeClr val="tx1">
                    <a:lumMod val="75000"/>
                  </a:schemeClr>
                </a:solidFill>
              </a:rPr>
              <a:t>Stormwater Detention Pond</a:t>
            </a:r>
          </a:p>
        </p:txBody>
      </p:sp>
      <p:sp>
        <p:nvSpPr>
          <p:cNvPr id="10" name="Callout: Up Arrow 9">
            <a:extLst>
              <a:ext uri="{FF2B5EF4-FFF2-40B4-BE49-F238E27FC236}">
                <a16:creationId xmlns:a16="http://schemas.microsoft.com/office/drawing/2014/main" id="{5EF6AA60-55FA-EF30-8EA3-D33F174ECCAC}"/>
              </a:ext>
            </a:extLst>
          </p:cNvPr>
          <p:cNvSpPr/>
          <p:nvPr/>
        </p:nvSpPr>
        <p:spPr>
          <a:xfrm>
            <a:off x="4089242" y="3506750"/>
            <a:ext cx="1068404" cy="433137"/>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Bentonite Tanks </a:t>
            </a:r>
          </a:p>
        </p:txBody>
      </p:sp>
      <p:sp>
        <p:nvSpPr>
          <p:cNvPr id="30" name="Title 1">
            <a:extLst>
              <a:ext uri="{FF2B5EF4-FFF2-40B4-BE49-F238E27FC236}">
                <a16:creationId xmlns:a16="http://schemas.microsoft.com/office/drawing/2014/main" id="{C9762269-5CD8-391E-0061-7DF2934D35E7}"/>
              </a:ext>
            </a:extLst>
          </p:cNvPr>
          <p:cNvSpPr txBox="1">
            <a:spLocks/>
          </p:cNvSpPr>
          <p:nvPr/>
        </p:nvSpPr>
        <p:spPr>
          <a:xfrm>
            <a:off x="3699168" y="4378194"/>
            <a:ext cx="1999957" cy="270654"/>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0">
                <a:solidFill>
                  <a:schemeClr val="tx1"/>
                </a:solidFill>
                <a:latin typeface="Arial"/>
              </a:rPr>
              <a:t>As of: November 24, 2025</a:t>
            </a:r>
          </a:p>
        </p:txBody>
      </p:sp>
      <p:sp>
        <p:nvSpPr>
          <p:cNvPr id="6" name="Slide Number Placeholder 2">
            <a:extLst>
              <a:ext uri="{FF2B5EF4-FFF2-40B4-BE49-F238E27FC236}">
                <a16:creationId xmlns:a16="http://schemas.microsoft.com/office/drawing/2014/main" id="{B3A7D605-3151-6A0F-ED5D-BCCE42A2B22E}"/>
              </a:ext>
            </a:extLst>
          </p:cNvPr>
          <p:cNvSpPr txBox="1">
            <a:spLocks/>
          </p:cNvSpPr>
          <p:nvPr/>
        </p:nvSpPr>
        <p:spPr>
          <a:xfrm>
            <a:off x="8355242" y="4767265"/>
            <a:ext cx="583803" cy="273845"/>
          </a:xfrm>
          <a:prstGeom prst="rect">
            <a:avLst/>
          </a:prstGeom>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r"/>
            <a:fld id="{7D849402-4170-CE4A-A196-BDEB35909225}" type="slidenum">
              <a:rPr lang="en-US" sz="1200" smtClean="0"/>
              <a:pPr algn="r"/>
              <a:t>28</a:t>
            </a:fld>
            <a:endParaRPr lang="en-US" sz="1200"/>
          </a:p>
        </p:txBody>
      </p:sp>
    </p:spTree>
    <p:extLst>
      <p:ext uri="{BB962C8B-B14F-4D97-AF65-F5344CB8AC3E}">
        <p14:creationId xmlns:p14="http://schemas.microsoft.com/office/powerpoint/2010/main" val="2115918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A395E-76CF-C631-DDE6-5B2C65C3DEB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1E577EFC-92BD-BE29-6FD8-EFEC5EB8821D}"/>
              </a:ext>
            </a:extLst>
          </p:cNvPr>
          <p:cNvSpPr txBox="1">
            <a:spLocks noGrp="1"/>
          </p:cNvSpPr>
          <p:nvPr>
            <p:ph type="title" idx="4294967295"/>
          </p:nvPr>
        </p:nvSpPr>
        <p:spPr>
          <a:xfrm>
            <a:off x="282946" y="99188"/>
            <a:ext cx="9001724" cy="6334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chemeClr val="bg1"/>
                </a:solidFill>
                <a:effectLst/>
                <a:uLnTx/>
                <a:uFillTx/>
                <a:latin typeface="Arial"/>
                <a:ea typeface="+mn-ea"/>
                <a:cs typeface="+mn-cs"/>
              </a:rPr>
              <a:t>Aeriel View of Tunnel Launch Structure – P2</a:t>
            </a:r>
            <a:endParaRPr kumimoji="0" lang="en-US" sz="1013" b="1" i="0" u="none" strike="noStrike" kern="1200" cap="none" spc="0" normalizeH="0" baseline="0" noProof="0" dirty="0">
              <a:ln>
                <a:noFill/>
              </a:ln>
              <a:solidFill>
                <a:schemeClr val="bg1"/>
              </a:solidFill>
              <a:effectLst/>
              <a:uLnTx/>
              <a:uFillTx/>
              <a:latin typeface="+mn-lt"/>
              <a:ea typeface="+mn-ea"/>
              <a:cs typeface="+mn-cs"/>
            </a:endParaRPr>
          </a:p>
        </p:txBody>
      </p:sp>
      <p:pic>
        <p:nvPicPr>
          <p:cNvPr id="6" name="Picture 5" descr="The image shows an aerial view of the tunnel launch structure. The image highlights the D-Walls at CAT Shaft and Cut and Cover In Progress, the Stormwater Detention Pond, Bentonite Tanks, The Excavation and Bracing Progress, and the Completed Working Slabs. ">
            <a:extLst>
              <a:ext uri="{FF2B5EF4-FFF2-40B4-BE49-F238E27FC236}">
                <a16:creationId xmlns:a16="http://schemas.microsoft.com/office/drawing/2014/main" id="{9DA7D4CB-FB70-25A1-3FD8-F039405D5484}"/>
              </a:ext>
            </a:extLst>
          </p:cNvPr>
          <p:cNvPicPr>
            <a:picLocks noChangeAspect="1"/>
          </p:cNvPicPr>
          <p:nvPr/>
        </p:nvPicPr>
        <p:blipFill>
          <a:blip r:embed="rId3"/>
          <a:srcRect t="8386" r="-22" b="722"/>
          <a:stretch>
            <a:fillRect/>
          </a:stretch>
        </p:blipFill>
        <p:spPr>
          <a:xfrm>
            <a:off x="0" y="1042148"/>
            <a:ext cx="9145984" cy="3342135"/>
          </a:xfrm>
          <a:prstGeom prst="rect">
            <a:avLst/>
          </a:prstGeom>
        </p:spPr>
      </p:pic>
      <p:sp>
        <p:nvSpPr>
          <p:cNvPr id="9" name="TextBox 8">
            <a:extLst>
              <a:ext uri="{FF2B5EF4-FFF2-40B4-BE49-F238E27FC236}">
                <a16:creationId xmlns:a16="http://schemas.microsoft.com/office/drawing/2014/main" id="{98DBD2D0-A067-1262-5446-F7582725A34B}"/>
              </a:ext>
            </a:extLst>
          </p:cNvPr>
          <p:cNvSpPr txBox="1"/>
          <p:nvPr/>
        </p:nvSpPr>
        <p:spPr>
          <a:xfrm>
            <a:off x="231411" y="1245929"/>
            <a:ext cx="947175" cy="323165"/>
          </a:xfrm>
          <a:prstGeom prst="rect">
            <a:avLst/>
          </a:prstGeom>
          <a:solidFill>
            <a:srgbClr val="848075">
              <a:alpha val="63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180’</a:t>
            </a:r>
            <a:endParaRPr lang="en-US" sz="825" b="1">
              <a:ln w="0"/>
              <a:solidFill>
                <a:schemeClr val="bg1"/>
              </a:solidFill>
              <a:effectLst>
                <a:outerShdw blurRad="38100" dist="25400" dir="5400000" algn="ctr" rotWithShape="0">
                  <a:srgbClr val="6E747A">
                    <a:alpha val="43000"/>
                  </a:srgbClr>
                </a:outerShdw>
              </a:effectLst>
              <a:cs typeface="Arial"/>
            </a:endParaRPr>
          </a:p>
          <a:p>
            <a:pPr algn="ctr"/>
            <a:r>
              <a:rPr lang="en-US" sz="825" b="1">
                <a:ln w="0"/>
                <a:solidFill>
                  <a:schemeClr val="bg1"/>
                </a:solidFill>
                <a:effectLst>
                  <a:outerShdw blurRad="38100" dist="25400" dir="5400000" algn="ctr" rotWithShape="0">
                    <a:srgbClr val="6E747A">
                      <a:alpha val="43000"/>
                    </a:srgbClr>
                  </a:outerShdw>
                </a:effectLst>
              </a:rPr>
              <a:t>Caterpillar Shaft</a:t>
            </a:r>
            <a:endParaRPr lang="en-US" sz="825" b="1">
              <a:ln w="0"/>
              <a:solidFill>
                <a:schemeClr val="bg1"/>
              </a:solidFill>
              <a:effectLst>
                <a:outerShdw blurRad="38100" dist="25400" dir="5400000" algn="ctr" rotWithShape="0">
                  <a:srgbClr val="6E747A">
                    <a:alpha val="43000"/>
                  </a:srgbClr>
                </a:outerShdw>
              </a:effectLst>
              <a:cs typeface="Arial"/>
            </a:endParaRPr>
          </a:p>
        </p:txBody>
      </p:sp>
      <p:sp>
        <p:nvSpPr>
          <p:cNvPr id="13" name="TextBox 12">
            <a:extLst>
              <a:ext uri="{FF2B5EF4-FFF2-40B4-BE49-F238E27FC236}">
                <a16:creationId xmlns:a16="http://schemas.microsoft.com/office/drawing/2014/main" id="{41C6B706-E9F6-C1E7-11E7-CEA6FBF94AC5}"/>
              </a:ext>
            </a:extLst>
          </p:cNvPr>
          <p:cNvSpPr txBox="1"/>
          <p:nvPr/>
        </p:nvSpPr>
        <p:spPr>
          <a:xfrm>
            <a:off x="1367089" y="1245928"/>
            <a:ext cx="1928055" cy="323165"/>
          </a:xfrm>
          <a:prstGeom prst="rect">
            <a:avLst/>
          </a:prstGeom>
          <a:solidFill>
            <a:srgbClr val="848075">
              <a:alpha val="65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dirty="0">
                <a:ln w="0"/>
                <a:solidFill>
                  <a:schemeClr val="bg1"/>
                </a:solidFill>
                <a:effectLst>
                  <a:outerShdw blurRad="38100" dist="25400" dir="5400000" algn="ctr" rotWithShape="0">
                    <a:srgbClr val="6E747A">
                      <a:alpha val="43000"/>
                    </a:srgbClr>
                  </a:outerShdw>
                </a:effectLst>
              </a:rPr>
              <a:t>~340’</a:t>
            </a:r>
            <a:endParaRPr lang="en-US" sz="825" b="1" dirty="0">
              <a:ln w="0"/>
              <a:solidFill>
                <a:schemeClr val="bg1"/>
              </a:solidFill>
              <a:effectLst>
                <a:outerShdw blurRad="38100" dist="25400" dir="5400000" algn="ctr" rotWithShape="0">
                  <a:srgbClr val="6E747A">
                    <a:alpha val="43000"/>
                  </a:srgbClr>
                </a:outerShdw>
              </a:effectLst>
              <a:cs typeface="Arial"/>
            </a:endParaRPr>
          </a:p>
          <a:p>
            <a:pPr algn="ctr"/>
            <a:r>
              <a:rPr lang="en-US" sz="825" b="1" dirty="0">
                <a:ln w="0"/>
                <a:solidFill>
                  <a:schemeClr val="bg1"/>
                </a:solidFill>
                <a:effectLst>
                  <a:outerShdw blurRad="38100" dist="25400" dir="5400000" algn="ctr" rotWithShape="0">
                    <a:srgbClr val="6E747A">
                      <a:alpha val="43000"/>
                    </a:srgbClr>
                  </a:outerShdw>
                </a:effectLst>
              </a:rPr>
              <a:t>Cut &amp; Cover</a:t>
            </a:r>
            <a:endParaRPr lang="en-US" sz="825" b="1" dirty="0">
              <a:ln w="0"/>
              <a:solidFill>
                <a:schemeClr val="bg1"/>
              </a:solidFill>
              <a:effectLst>
                <a:outerShdw blurRad="38100" dist="25400" dir="5400000" algn="ctr" rotWithShape="0">
                  <a:srgbClr val="6E747A">
                    <a:alpha val="43000"/>
                  </a:srgbClr>
                </a:outerShdw>
              </a:effectLst>
              <a:cs typeface="Arial"/>
            </a:endParaRPr>
          </a:p>
        </p:txBody>
      </p:sp>
      <p:sp>
        <p:nvSpPr>
          <p:cNvPr id="17" name="TextBox 16">
            <a:extLst>
              <a:ext uri="{FF2B5EF4-FFF2-40B4-BE49-F238E27FC236}">
                <a16:creationId xmlns:a16="http://schemas.microsoft.com/office/drawing/2014/main" id="{952F7F16-E141-6659-78C6-857804556D8D}"/>
              </a:ext>
            </a:extLst>
          </p:cNvPr>
          <p:cNvSpPr txBox="1"/>
          <p:nvPr/>
        </p:nvSpPr>
        <p:spPr>
          <a:xfrm>
            <a:off x="3483647" y="1241851"/>
            <a:ext cx="2028782" cy="346249"/>
          </a:xfrm>
          <a:prstGeom prst="rect">
            <a:avLst/>
          </a:prstGeom>
          <a:solidFill>
            <a:srgbClr val="848075">
              <a:alpha val="64000"/>
            </a:srgbClr>
          </a:solidFill>
          <a:ln>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375’ </a:t>
            </a:r>
          </a:p>
          <a:p>
            <a:pPr algn="ctr"/>
            <a:r>
              <a:rPr lang="en-US" sz="825" b="1">
                <a:ln w="0"/>
                <a:solidFill>
                  <a:schemeClr val="bg1"/>
                </a:solidFill>
                <a:effectLst>
                  <a:outerShdw blurRad="38100" dist="25400" dir="5400000" algn="ctr" rotWithShape="0">
                    <a:srgbClr val="6E747A">
                      <a:alpha val="43000"/>
                    </a:srgbClr>
                  </a:outerShdw>
                </a:effectLst>
              </a:rPr>
              <a:t>U-Wall</a:t>
            </a:r>
            <a:endParaRPr lang="en-US" sz="825" b="1">
              <a:ln>
                <a:solidFill>
                  <a:schemeClr val="accent3">
                    <a:lumMod val="50000"/>
                  </a:schemeClr>
                </a:solidFill>
              </a:ln>
              <a:solidFill>
                <a:schemeClr val="bg1"/>
              </a:solidFill>
            </a:endParaRPr>
          </a:p>
        </p:txBody>
      </p:sp>
      <p:sp>
        <p:nvSpPr>
          <p:cNvPr id="22" name="TextBox 21">
            <a:extLst>
              <a:ext uri="{FF2B5EF4-FFF2-40B4-BE49-F238E27FC236}">
                <a16:creationId xmlns:a16="http://schemas.microsoft.com/office/drawing/2014/main" id="{2D45E4CA-0AF3-EC6F-D5A2-AFDEC5DFE090}"/>
              </a:ext>
            </a:extLst>
          </p:cNvPr>
          <p:cNvSpPr txBox="1"/>
          <p:nvPr/>
        </p:nvSpPr>
        <p:spPr>
          <a:xfrm>
            <a:off x="5701692" y="1284813"/>
            <a:ext cx="2384228" cy="323165"/>
          </a:xfrm>
          <a:prstGeom prst="rect">
            <a:avLst/>
          </a:prstGeom>
          <a:solidFill>
            <a:srgbClr val="848075">
              <a:alpha val="67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420’</a:t>
            </a:r>
            <a:endParaRPr lang="en-US" sz="1013" b="1">
              <a:ln w="0"/>
              <a:solidFill>
                <a:schemeClr val="bg1"/>
              </a:solidFill>
              <a:effectLst>
                <a:outerShdw blurRad="38100" dist="25400" dir="5400000" algn="ctr" rotWithShape="0">
                  <a:srgbClr val="6E747A">
                    <a:alpha val="43000"/>
                  </a:srgbClr>
                </a:outerShdw>
              </a:effectLst>
            </a:endParaRPr>
          </a:p>
          <a:p>
            <a:pPr algn="ctr"/>
            <a:r>
              <a:rPr lang="en-US" sz="825" b="1">
                <a:ln w="0"/>
                <a:solidFill>
                  <a:schemeClr val="bg1"/>
                </a:solidFill>
                <a:effectLst>
                  <a:outerShdw blurRad="38100" dist="25400" dir="5400000" algn="ctr" rotWithShape="0">
                    <a:srgbClr val="6E747A">
                      <a:alpha val="43000"/>
                    </a:srgbClr>
                  </a:outerShdw>
                </a:effectLst>
              </a:rPr>
              <a:t>Sheet Piles</a:t>
            </a:r>
            <a:endParaRPr lang="en-US" sz="825" b="1">
              <a:ln w="0"/>
              <a:solidFill>
                <a:schemeClr val="bg1"/>
              </a:solidFill>
              <a:effectLst>
                <a:outerShdw blurRad="38100" dist="25400" dir="5400000" algn="ctr" rotWithShape="0">
                  <a:srgbClr val="6E747A">
                    <a:alpha val="43000"/>
                  </a:srgbClr>
                </a:outerShdw>
              </a:effectLst>
              <a:cs typeface="Arial"/>
            </a:endParaRPr>
          </a:p>
        </p:txBody>
      </p:sp>
      <p:cxnSp>
        <p:nvCxnSpPr>
          <p:cNvPr id="5" name="Straight Arrow Connector 4">
            <a:extLst>
              <a:ext uri="{FF2B5EF4-FFF2-40B4-BE49-F238E27FC236}">
                <a16:creationId xmlns:a16="http://schemas.microsoft.com/office/drawing/2014/main" id="{AD514B2B-6B73-C4D4-8F8E-15B008393199}"/>
              </a:ext>
              <a:ext uri="{C183D7F6-B498-43B3-948B-1728B52AA6E4}">
                <adec:decorative xmlns:adec="http://schemas.microsoft.com/office/drawing/2017/decorative" val="1"/>
              </a:ext>
            </a:extLst>
          </p:cNvPr>
          <p:cNvCxnSpPr/>
          <p:nvPr/>
        </p:nvCxnSpPr>
        <p:spPr>
          <a:xfrm>
            <a:off x="142875" y="1582542"/>
            <a:ext cx="1125855" cy="0"/>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65B285E-FEDD-47D6-548A-F68BA07D8C86}"/>
              </a:ext>
              <a:ext uri="{C183D7F6-B498-43B3-948B-1728B52AA6E4}">
                <adec:decorative xmlns:adec="http://schemas.microsoft.com/office/drawing/2017/decorative" val="1"/>
              </a:ext>
            </a:extLst>
          </p:cNvPr>
          <p:cNvCxnSpPr>
            <a:cxnSpLocks/>
          </p:cNvCxnSpPr>
          <p:nvPr/>
        </p:nvCxnSpPr>
        <p:spPr>
          <a:xfrm>
            <a:off x="1268730" y="1582542"/>
            <a:ext cx="2126337" cy="0"/>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BC22B6-B325-4D21-F8CB-AB69CFDFADDC}"/>
              </a:ext>
              <a:ext uri="{C183D7F6-B498-43B3-948B-1728B52AA6E4}">
                <adec:decorative xmlns:adec="http://schemas.microsoft.com/office/drawing/2017/decorative" val="1"/>
              </a:ext>
            </a:extLst>
          </p:cNvPr>
          <p:cNvCxnSpPr>
            <a:cxnSpLocks/>
          </p:cNvCxnSpPr>
          <p:nvPr/>
        </p:nvCxnSpPr>
        <p:spPr>
          <a:xfrm>
            <a:off x="3391649" y="1587744"/>
            <a:ext cx="2216195" cy="46746"/>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2182AC2-3AAF-4239-9269-19176E57214D}"/>
              </a:ext>
              <a:ext uri="{C183D7F6-B498-43B3-948B-1728B52AA6E4}">
                <adec:decorative xmlns:adec="http://schemas.microsoft.com/office/drawing/2017/decorative" val="1"/>
              </a:ext>
            </a:extLst>
          </p:cNvPr>
          <p:cNvCxnSpPr>
            <a:cxnSpLocks/>
          </p:cNvCxnSpPr>
          <p:nvPr/>
        </p:nvCxnSpPr>
        <p:spPr>
          <a:xfrm>
            <a:off x="5607844" y="1634490"/>
            <a:ext cx="2545556" cy="22729"/>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Callout: Up Arrow 28">
            <a:extLst>
              <a:ext uri="{FF2B5EF4-FFF2-40B4-BE49-F238E27FC236}">
                <a16:creationId xmlns:a16="http://schemas.microsoft.com/office/drawing/2014/main" id="{4E64C6AB-65D2-8CF1-C1F8-EB1A1356201E}"/>
              </a:ext>
            </a:extLst>
          </p:cNvPr>
          <p:cNvSpPr/>
          <p:nvPr/>
        </p:nvSpPr>
        <p:spPr>
          <a:xfrm>
            <a:off x="832887" y="2163686"/>
            <a:ext cx="1234556" cy="631273"/>
          </a:xfrm>
          <a:prstGeom prst="upArrowCallout">
            <a:avLst/>
          </a:prstGeom>
          <a:solidFill>
            <a:srgbClr val="3CB4E5"/>
          </a:solidFill>
          <a:ln>
            <a:solidFill>
              <a:srgbClr val="02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D-Walls at CAT Shaft and Cut &amp; Cover in Progress</a:t>
            </a:r>
          </a:p>
        </p:txBody>
      </p:sp>
      <p:sp>
        <p:nvSpPr>
          <p:cNvPr id="27" name="Callout: Up Arrow 26">
            <a:extLst>
              <a:ext uri="{FF2B5EF4-FFF2-40B4-BE49-F238E27FC236}">
                <a16:creationId xmlns:a16="http://schemas.microsoft.com/office/drawing/2014/main" id="{B6C23441-8DF4-B55C-A1E9-5C78A347B44D}"/>
              </a:ext>
            </a:extLst>
          </p:cNvPr>
          <p:cNvSpPr/>
          <p:nvPr/>
        </p:nvSpPr>
        <p:spPr>
          <a:xfrm>
            <a:off x="4539440" y="2184295"/>
            <a:ext cx="1068404" cy="507146"/>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Excavation and Bracing in Progress</a:t>
            </a:r>
          </a:p>
        </p:txBody>
      </p:sp>
      <p:sp>
        <p:nvSpPr>
          <p:cNvPr id="28" name="Callout: Up Arrow 27">
            <a:extLst>
              <a:ext uri="{FF2B5EF4-FFF2-40B4-BE49-F238E27FC236}">
                <a16:creationId xmlns:a16="http://schemas.microsoft.com/office/drawing/2014/main" id="{AD001CB5-F59A-EFF6-132D-C820D06828C0}"/>
              </a:ext>
            </a:extLst>
          </p:cNvPr>
          <p:cNvSpPr/>
          <p:nvPr/>
        </p:nvSpPr>
        <p:spPr>
          <a:xfrm>
            <a:off x="6600304" y="2286172"/>
            <a:ext cx="1144388" cy="405269"/>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Completed Working Slabs</a:t>
            </a:r>
          </a:p>
        </p:txBody>
      </p:sp>
      <p:sp>
        <p:nvSpPr>
          <p:cNvPr id="11" name="Callout: Up Arrow 10">
            <a:extLst>
              <a:ext uri="{FF2B5EF4-FFF2-40B4-BE49-F238E27FC236}">
                <a16:creationId xmlns:a16="http://schemas.microsoft.com/office/drawing/2014/main" id="{66D0F942-3C41-783A-0B14-F5072062F935}"/>
              </a:ext>
            </a:extLst>
          </p:cNvPr>
          <p:cNvSpPr/>
          <p:nvPr/>
        </p:nvSpPr>
        <p:spPr>
          <a:xfrm>
            <a:off x="1966033" y="3475899"/>
            <a:ext cx="1068404" cy="433137"/>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Stormwater Detention Pond</a:t>
            </a:r>
          </a:p>
        </p:txBody>
      </p:sp>
      <p:sp>
        <p:nvSpPr>
          <p:cNvPr id="10" name="Callout: Up Arrow 9">
            <a:extLst>
              <a:ext uri="{FF2B5EF4-FFF2-40B4-BE49-F238E27FC236}">
                <a16:creationId xmlns:a16="http://schemas.microsoft.com/office/drawing/2014/main" id="{5EF6AA60-55FA-EF30-8EA3-D33F174ECCAC}"/>
              </a:ext>
            </a:extLst>
          </p:cNvPr>
          <p:cNvSpPr/>
          <p:nvPr/>
        </p:nvSpPr>
        <p:spPr>
          <a:xfrm>
            <a:off x="4089242" y="3506750"/>
            <a:ext cx="1068404" cy="433137"/>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Bentonite Tanks </a:t>
            </a:r>
          </a:p>
        </p:txBody>
      </p:sp>
      <p:sp>
        <p:nvSpPr>
          <p:cNvPr id="30" name="Title 1">
            <a:extLst>
              <a:ext uri="{FF2B5EF4-FFF2-40B4-BE49-F238E27FC236}">
                <a16:creationId xmlns:a16="http://schemas.microsoft.com/office/drawing/2014/main" id="{C9762269-5CD8-391E-0061-7DF2934D35E7}"/>
              </a:ext>
            </a:extLst>
          </p:cNvPr>
          <p:cNvSpPr txBox="1">
            <a:spLocks/>
          </p:cNvSpPr>
          <p:nvPr/>
        </p:nvSpPr>
        <p:spPr>
          <a:xfrm>
            <a:off x="3699168" y="4378194"/>
            <a:ext cx="1999957" cy="270654"/>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0">
                <a:solidFill>
                  <a:schemeClr val="tx1"/>
                </a:solidFill>
                <a:latin typeface="Arial"/>
              </a:rPr>
              <a:t>As of: January 15, 2026</a:t>
            </a:r>
          </a:p>
        </p:txBody>
      </p:sp>
      <p:sp>
        <p:nvSpPr>
          <p:cNvPr id="3" name="Slide Number Placeholder 2">
            <a:extLst>
              <a:ext uri="{FF2B5EF4-FFF2-40B4-BE49-F238E27FC236}">
                <a16:creationId xmlns:a16="http://schemas.microsoft.com/office/drawing/2014/main" id="{C1292E86-C32E-05BB-1DE1-D0D56A9CA5DF}"/>
              </a:ext>
            </a:extLst>
          </p:cNvPr>
          <p:cNvSpPr txBox="1">
            <a:spLocks/>
          </p:cNvSpPr>
          <p:nvPr/>
        </p:nvSpPr>
        <p:spPr>
          <a:xfrm>
            <a:off x="8355242" y="4767265"/>
            <a:ext cx="583803" cy="273845"/>
          </a:xfrm>
          <a:prstGeom prst="rect">
            <a:avLst/>
          </a:prstGeom>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r"/>
            <a:fld id="{7D849402-4170-CE4A-A196-BDEB35909225}" type="slidenum">
              <a:rPr lang="en-US" sz="1200" smtClean="0"/>
              <a:pPr algn="r"/>
              <a:t>29</a:t>
            </a:fld>
            <a:endParaRPr lang="en-US" sz="1200"/>
          </a:p>
        </p:txBody>
      </p:sp>
    </p:spTree>
    <p:extLst>
      <p:ext uri="{BB962C8B-B14F-4D97-AF65-F5344CB8AC3E}">
        <p14:creationId xmlns:p14="http://schemas.microsoft.com/office/powerpoint/2010/main" val="413793826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7221739A-AC7C-0500-8B3B-D2FCE7BFD7A5}"/>
              </a:ext>
            </a:extLst>
          </p:cNvPr>
          <p:cNvSpPr txBox="1">
            <a:spLocks noGrp="1"/>
          </p:cNvSpPr>
          <p:nvPr>
            <p:ph type="title" idx="4294967295"/>
          </p:nvPr>
        </p:nvSpPr>
        <p:spPr>
          <a:xfrm>
            <a:off x="507990" y="410594"/>
            <a:ext cx="2550741" cy="6355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415629" rtl="0" eaLnBrk="1" latinLnBrk="0" hangingPunct="1">
              <a:spcBef>
                <a:spcPct val="20000"/>
              </a:spcBef>
              <a:buFont typeface="Arial"/>
              <a:buNone/>
              <a:defRPr sz="1500" kern="1200">
                <a:solidFill>
                  <a:schemeClr val="bg1"/>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18"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36"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454"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454"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454"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454"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454"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454" kern="1200">
                <a:solidFill>
                  <a:schemeClr val="tx1"/>
                </a:solidFill>
                <a:latin typeface="+mn-lt"/>
                <a:ea typeface="+mn-ea"/>
                <a:cs typeface="+mn-cs"/>
              </a:defRPr>
            </a:lvl9pPr>
          </a:lstStyle>
          <a:p>
            <a:pPr marL="0" marR="0" lvl="0" indent="0" algn="l" defTabSz="415629" rtl="0" eaLnBrk="1" fontAlgn="auto" latinLnBrk="0" hangingPunct="1">
              <a:lnSpc>
                <a:spcPct val="100000"/>
              </a:lnSpc>
              <a:spcBef>
                <a:spcPct val="20000"/>
              </a:spcBef>
              <a:spcAft>
                <a:spcPts val="1000"/>
              </a:spcAft>
              <a:buClrTx/>
              <a:buSzTx/>
              <a:buFont typeface="Arial"/>
              <a:buNone/>
              <a:tabLst/>
              <a:defRPr/>
            </a:pPr>
            <a:r>
              <a:rPr kumimoji="0" lang="en-US" sz="3600" b="1" i="0" u="none" strike="noStrike" kern="1200" cap="none" spc="0" normalizeH="0" baseline="0" noProof="0" dirty="0">
                <a:ln>
                  <a:noFill/>
                </a:ln>
                <a:solidFill>
                  <a:schemeClr val="bg1"/>
                </a:solidFill>
                <a:effectLst/>
                <a:uLnTx/>
                <a:uFillTx/>
                <a:latin typeface="Arial"/>
                <a:ea typeface="+mn-ea"/>
                <a:cs typeface="Arial"/>
              </a:rPr>
              <a:t>AGENDA</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 name="Content Placeholder 6">
            <a:extLst>
              <a:ext uri="{FF2B5EF4-FFF2-40B4-BE49-F238E27FC236}">
                <a16:creationId xmlns:a16="http://schemas.microsoft.com/office/drawing/2014/main" id="{FD4BB337-D5D2-CFB5-97AD-41316E0EF117}"/>
              </a:ext>
            </a:extLst>
          </p:cNvPr>
          <p:cNvSpPr txBox="1">
            <a:spLocks/>
          </p:cNvSpPr>
          <p:nvPr/>
        </p:nvSpPr>
        <p:spPr>
          <a:xfrm>
            <a:off x="3058731" y="1046136"/>
            <a:ext cx="4622426" cy="2869041"/>
          </a:xfrm>
          <a:prstGeom prst="rect">
            <a:avLst/>
          </a:prstGeom>
        </p:spPr>
        <p:txBody>
          <a:bodyPr vert="horz" lIns="91440" tIns="45720" rIns="91440" bIns="45720" rtlCol="0" anchor="t">
            <a:noAutofit/>
          </a:bodyPr>
          <a:lstStyle>
            <a:lvl1pPr marL="0" indent="0" algn="l" defTabSz="415629" rtl="0" eaLnBrk="1" latinLnBrk="0" hangingPunct="1">
              <a:spcBef>
                <a:spcPct val="20000"/>
              </a:spcBef>
              <a:buFont typeface="Arial"/>
              <a:buNone/>
              <a:defRPr sz="1500" kern="1200">
                <a:solidFill>
                  <a:schemeClr val="bg1"/>
                </a:solidFill>
                <a:latin typeface="Arial" panose="020B0604020202020204" pitchFamily="34" charset="0"/>
                <a:ea typeface="+mn-ea"/>
                <a:cs typeface="Arial" panose="020B0604020202020204" pitchFamily="34" charset="0"/>
              </a:defRPr>
            </a:lvl1pPr>
            <a:lvl2pPr marL="675398" indent="-259769" algn="l" defTabSz="415629" rtl="0" eaLnBrk="1" latinLnBrk="0" hangingPunct="1">
              <a:spcBef>
                <a:spcPct val="20000"/>
              </a:spcBef>
              <a:buFont typeface="Arial"/>
              <a:buChar char="–"/>
              <a:defRPr sz="1818" kern="1200">
                <a:solidFill>
                  <a:srgbClr val="4C4E56"/>
                </a:solidFill>
                <a:latin typeface="Arial" panose="020B0604020202020204" pitchFamily="34" charset="0"/>
                <a:ea typeface="+mn-ea"/>
                <a:cs typeface="Arial" panose="020B0604020202020204" pitchFamily="34" charset="0"/>
              </a:defRPr>
            </a:lvl2pPr>
            <a:lvl3pPr marL="1039073" indent="-207815" algn="l" defTabSz="415629" rtl="0" eaLnBrk="1" latinLnBrk="0" hangingPunct="1">
              <a:spcBef>
                <a:spcPct val="20000"/>
              </a:spcBef>
              <a:buFont typeface="Arial"/>
              <a:buChar char="•"/>
              <a:defRPr sz="1636" kern="1200">
                <a:solidFill>
                  <a:srgbClr val="4C4E56"/>
                </a:solidFill>
                <a:latin typeface="Arial" panose="020B0604020202020204" pitchFamily="34" charset="0"/>
                <a:ea typeface="+mn-ea"/>
                <a:cs typeface="Arial" panose="020B0604020202020204" pitchFamily="34" charset="0"/>
              </a:defRPr>
            </a:lvl3pPr>
            <a:lvl4pPr marL="1454702" indent="-207815" algn="l" defTabSz="415629" rtl="0" eaLnBrk="1" latinLnBrk="0" hangingPunct="1">
              <a:spcBef>
                <a:spcPct val="20000"/>
              </a:spcBef>
              <a:buFont typeface="Arial"/>
              <a:buChar char="–"/>
              <a:defRPr sz="1454" kern="1200">
                <a:solidFill>
                  <a:srgbClr val="4C4E56"/>
                </a:solidFill>
                <a:latin typeface="Arial" panose="020B0604020202020204" pitchFamily="34" charset="0"/>
                <a:ea typeface="+mn-ea"/>
                <a:cs typeface="Arial" panose="020B0604020202020204" pitchFamily="34" charset="0"/>
              </a:defRPr>
            </a:lvl4pPr>
            <a:lvl5pPr marL="1870331" indent="-207815" algn="l" defTabSz="415629" rtl="0" eaLnBrk="1" latinLnBrk="0" hangingPunct="1">
              <a:spcBef>
                <a:spcPct val="20000"/>
              </a:spcBef>
              <a:buFont typeface="Arial"/>
              <a:buChar char="»"/>
              <a:defRPr sz="1454" kern="1200">
                <a:solidFill>
                  <a:srgbClr val="4C4E56"/>
                </a:solidFill>
                <a:latin typeface="Arial" panose="020B0604020202020204" pitchFamily="34" charset="0"/>
                <a:ea typeface="+mn-ea"/>
                <a:cs typeface="Arial" panose="020B0604020202020204" pitchFamily="34" charset="0"/>
              </a:defRPr>
            </a:lvl5pPr>
            <a:lvl6pPr marL="2285960" indent="-207815" algn="l" defTabSz="415629" rtl="0" eaLnBrk="1" latinLnBrk="0" hangingPunct="1">
              <a:spcBef>
                <a:spcPct val="20000"/>
              </a:spcBef>
              <a:buFont typeface="Arial"/>
              <a:buChar char="•"/>
              <a:defRPr sz="1454" kern="1200">
                <a:solidFill>
                  <a:schemeClr val="tx1"/>
                </a:solidFill>
                <a:latin typeface="+mn-lt"/>
                <a:ea typeface="+mn-ea"/>
                <a:cs typeface="+mn-cs"/>
              </a:defRPr>
            </a:lvl6pPr>
            <a:lvl7pPr marL="2701589" indent="-207815" algn="l" defTabSz="415629" rtl="0" eaLnBrk="1" latinLnBrk="0" hangingPunct="1">
              <a:spcBef>
                <a:spcPct val="20000"/>
              </a:spcBef>
              <a:buFont typeface="Arial"/>
              <a:buChar char="•"/>
              <a:defRPr sz="1454" kern="1200">
                <a:solidFill>
                  <a:schemeClr val="tx1"/>
                </a:solidFill>
                <a:latin typeface="+mn-lt"/>
                <a:ea typeface="+mn-ea"/>
                <a:cs typeface="+mn-cs"/>
              </a:defRPr>
            </a:lvl7pPr>
            <a:lvl8pPr marL="3117218" indent="-207815" algn="l" defTabSz="415629" rtl="0" eaLnBrk="1" latinLnBrk="0" hangingPunct="1">
              <a:spcBef>
                <a:spcPct val="20000"/>
              </a:spcBef>
              <a:buFont typeface="Arial"/>
              <a:buChar char="•"/>
              <a:defRPr sz="1454" kern="1200">
                <a:solidFill>
                  <a:schemeClr val="tx1"/>
                </a:solidFill>
                <a:latin typeface="+mn-lt"/>
                <a:ea typeface="+mn-ea"/>
                <a:cs typeface="+mn-cs"/>
              </a:defRPr>
            </a:lvl8pPr>
            <a:lvl9pPr marL="3532847" indent="-207815" algn="l" defTabSz="415629" rtl="0" eaLnBrk="1" latinLnBrk="0" hangingPunct="1">
              <a:spcBef>
                <a:spcPct val="20000"/>
              </a:spcBef>
              <a:buFont typeface="Arial"/>
              <a:buChar char="•"/>
              <a:defRPr sz="1454" kern="1200">
                <a:solidFill>
                  <a:schemeClr val="tx1"/>
                </a:solidFill>
                <a:latin typeface="+mn-lt"/>
                <a:ea typeface="+mn-ea"/>
                <a:cs typeface="+mn-cs"/>
              </a:defRPr>
            </a:lvl9pPr>
          </a:lstStyle>
          <a:p>
            <a:pPr marL="514350" indent="-514350">
              <a:spcAft>
                <a:spcPts val="1000"/>
              </a:spcAft>
              <a:buAutoNum type="romanUcPeriod"/>
            </a:pPr>
            <a:r>
              <a:rPr lang="en-US" sz="2000">
                <a:latin typeface="Arial"/>
                <a:cs typeface="Arial"/>
              </a:rPr>
              <a:t>CWG Strategic Direction &amp; Update</a:t>
            </a:r>
            <a:endParaRPr lang="en-US"/>
          </a:p>
          <a:p>
            <a:pPr marL="514350" indent="-514350">
              <a:spcAft>
                <a:spcPts val="1000"/>
              </a:spcAft>
              <a:buFont typeface="+mj-lt"/>
              <a:buAutoNum type="romanUcPeriod"/>
            </a:pPr>
            <a:r>
              <a:rPr lang="en-US" sz="2000">
                <a:latin typeface="Arial"/>
                <a:cs typeface="Arial"/>
              </a:rPr>
              <a:t>Phase II Program Update</a:t>
            </a:r>
          </a:p>
          <a:p>
            <a:pPr marL="514350" indent="-514350">
              <a:spcAft>
                <a:spcPts val="1000"/>
              </a:spcAft>
              <a:buAutoNum type="romanUcPeriod"/>
            </a:pPr>
            <a:r>
              <a:rPr lang="en-US" sz="2000">
                <a:latin typeface="Arial"/>
                <a:cs typeface="Arial"/>
              </a:rPr>
              <a:t>Diridon Station Design Update</a:t>
            </a:r>
          </a:p>
          <a:p>
            <a:pPr marL="514350" indent="-514350">
              <a:spcAft>
                <a:spcPts val="1000"/>
              </a:spcAft>
              <a:buFont typeface="+mj-lt"/>
              <a:buAutoNum type="romanUcPeriod"/>
            </a:pPr>
            <a:r>
              <a:rPr lang="en-US" sz="2000"/>
              <a:t>Construction Update</a:t>
            </a:r>
          </a:p>
          <a:p>
            <a:pPr marL="514350" indent="-514350">
              <a:spcAft>
                <a:spcPts val="1000"/>
              </a:spcAft>
              <a:buFont typeface="+mj-lt"/>
              <a:buAutoNum type="romanUcPeriod"/>
            </a:pPr>
            <a:r>
              <a:rPr lang="en-US" sz="2000"/>
              <a:t>Next Steps</a:t>
            </a:r>
          </a:p>
          <a:p>
            <a:pPr marL="514350" indent="-514350">
              <a:spcAft>
                <a:spcPts val="1000"/>
              </a:spcAft>
              <a:buFont typeface="+mj-lt"/>
              <a:buAutoNum type="romanUcPeriod"/>
            </a:pPr>
            <a:r>
              <a:rPr lang="en-US" sz="2000">
                <a:latin typeface="Arial"/>
                <a:cs typeface="Arial"/>
              </a:rPr>
              <a:t>Discussion &amp; Feedback</a:t>
            </a:r>
            <a:endParaRPr lang="en-US" sz="2000"/>
          </a:p>
        </p:txBody>
      </p:sp>
    </p:spTree>
    <p:extLst>
      <p:ext uri="{BB962C8B-B14F-4D97-AF65-F5344CB8AC3E}">
        <p14:creationId xmlns:p14="http://schemas.microsoft.com/office/powerpoint/2010/main" val="871265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A395E-76CF-C631-DDE6-5B2C65C3DEB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1E577EFC-92BD-BE29-6FD8-EFEC5EB8821D}"/>
              </a:ext>
            </a:extLst>
          </p:cNvPr>
          <p:cNvSpPr txBox="1">
            <a:spLocks noGrp="1"/>
          </p:cNvSpPr>
          <p:nvPr>
            <p:ph type="title" idx="4294967295"/>
          </p:nvPr>
        </p:nvSpPr>
        <p:spPr>
          <a:xfrm>
            <a:off x="275134" y="99188"/>
            <a:ext cx="9001724" cy="6334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chemeClr val="bg1"/>
                </a:solidFill>
                <a:effectLst/>
                <a:uLnTx/>
                <a:uFillTx/>
                <a:latin typeface="Arial"/>
                <a:ea typeface="+mn-ea"/>
                <a:cs typeface="+mn-cs"/>
              </a:rPr>
              <a:t>Aeriel View of Tunnel Launch Structure – P3</a:t>
            </a:r>
            <a:endParaRPr kumimoji="0" lang="en-US" sz="1013" b="1" i="0" u="none" strike="noStrike" kern="1200" cap="none" spc="0" normalizeH="0" baseline="0" noProof="0" dirty="0">
              <a:ln>
                <a:noFill/>
              </a:ln>
              <a:solidFill>
                <a:schemeClr val="bg1"/>
              </a:solidFill>
              <a:effectLst/>
              <a:uLnTx/>
              <a:uFillTx/>
              <a:latin typeface="+mn-lt"/>
              <a:ea typeface="+mn-ea"/>
              <a:cs typeface="+mn-cs"/>
            </a:endParaRPr>
          </a:p>
        </p:txBody>
      </p:sp>
      <p:pic>
        <p:nvPicPr>
          <p:cNvPr id="3" name="Picture 2" descr="The image shows an aerial view of the tunnel launch structure. The image highlights the D-Walls at CAT Shaft and Cut and Cover In Progress, the Stormwater Detention Pond, Bentonite Tanks, The Excavation and Bracing Progress, and the Completed Working Slabs. ">
            <a:extLst>
              <a:ext uri="{FF2B5EF4-FFF2-40B4-BE49-F238E27FC236}">
                <a16:creationId xmlns:a16="http://schemas.microsoft.com/office/drawing/2014/main" id="{AA658941-831E-113D-F7F6-85DFF5495214}"/>
              </a:ext>
            </a:extLst>
          </p:cNvPr>
          <p:cNvPicPr>
            <a:picLocks noChangeAspect="1"/>
          </p:cNvPicPr>
          <p:nvPr/>
        </p:nvPicPr>
        <p:blipFill>
          <a:blip r:embed="rId3"/>
          <a:stretch>
            <a:fillRect/>
          </a:stretch>
        </p:blipFill>
        <p:spPr>
          <a:xfrm>
            <a:off x="7328" y="1006338"/>
            <a:ext cx="9144000" cy="3365287"/>
          </a:xfrm>
          <a:prstGeom prst="rect">
            <a:avLst/>
          </a:prstGeom>
        </p:spPr>
      </p:pic>
      <p:sp>
        <p:nvSpPr>
          <p:cNvPr id="9" name="TextBox 8">
            <a:extLst>
              <a:ext uri="{FF2B5EF4-FFF2-40B4-BE49-F238E27FC236}">
                <a16:creationId xmlns:a16="http://schemas.microsoft.com/office/drawing/2014/main" id="{98DBD2D0-A067-1262-5446-F7582725A34B}"/>
              </a:ext>
            </a:extLst>
          </p:cNvPr>
          <p:cNvSpPr txBox="1"/>
          <p:nvPr/>
        </p:nvSpPr>
        <p:spPr>
          <a:xfrm>
            <a:off x="597758" y="1245929"/>
            <a:ext cx="947175" cy="323165"/>
          </a:xfrm>
          <a:prstGeom prst="rect">
            <a:avLst/>
          </a:prstGeom>
          <a:solidFill>
            <a:srgbClr val="848075">
              <a:alpha val="63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180’</a:t>
            </a:r>
            <a:endParaRPr lang="en-US" sz="825" b="1">
              <a:ln w="0"/>
              <a:solidFill>
                <a:schemeClr val="bg1"/>
              </a:solidFill>
              <a:effectLst>
                <a:outerShdw blurRad="38100" dist="25400" dir="5400000" algn="ctr" rotWithShape="0">
                  <a:srgbClr val="6E747A">
                    <a:alpha val="43000"/>
                  </a:srgbClr>
                </a:outerShdw>
              </a:effectLst>
              <a:cs typeface="Arial"/>
            </a:endParaRPr>
          </a:p>
          <a:p>
            <a:pPr algn="ctr"/>
            <a:r>
              <a:rPr lang="en-US" sz="825" b="1">
                <a:ln w="0"/>
                <a:solidFill>
                  <a:schemeClr val="bg1"/>
                </a:solidFill>
                <a:effectLst>
                  <a:outerShdw blurRad="38100" dist="25400" dir="5400000" algn="ctr" rotWithShape="0">
                    <a:srgbClr val="6E747A">
                      <a:alpha val="43000"/>
                    </a:srgbClr>
                  </a:outerShdw>
                </a:effectLst>
              </a:rPr>
              <a:t>Caterpillar Shaft</a:t>
            </a:r>
            <a:endParaRPr lang="en-US" sz="825" b="1">
              <a:ln w="0"/>
              <a:solidFill>
                <a:schemeClr val="bg1"/>
              </a:solidFill>
              <a:effectLst>
                <a:outerShdw blurRad="38100" dist="25400" dir="5400000" algn="ctr" rotWithShape="0">
                  <a:srgbClr val="6E747A">
                    <a:alpha val="43000"/>
                  </a:srgbClr>
                </a:outerShdw>
              </a:effectLst>
              <a:cs typeface="Arial"/>
            </a:endParaRPr>
          </a:p>
        </p:txBody>
      </p:sp>
      <p:sp>
        <p:nvSpPr>
          <p:cNvPr id="13" name="TextBox 12">
            <a:extLst>
              <a:ext uri="{FF2B5EF4-FFF2-40B4-BE49-F238E27FC236}">
                <a16:creationId xmlns:a16="http://schemas.microsoft.com/office/drawing/2014/main" id="{41C6B706-E9F6-C1E7-11E7-CEA6FBF94AC5}"/>
              </a:ext>
            </a:extLst>
          </p:cNvPr>
          <p:cNvSpPr txBox="1"/>
          <p:nvPr/>
        </p:nvSpPr>
        <p:spPr>
          <a:xfrm>
            <a:off x="1733435" y="1245928"/>
            <a:ext cx="1928055" cy="323165"/>
          </a:xfrm>
          <a:prstGeom prst="rect">
            <a:avLst/>
          </a:prstGeom>
          <a:solidFill>
            <a:srgbClr val="848075">
              <a:alpha val="65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~340’</a:t>
            </a:r>
            <a:endParaRPr lang="en-US" sz="825" b="1">
              <a:ln w="0"/>
              <a:solidFill>
                <a:schemeClr val="bg1"/>
              </a:solidFill>
              <a:effectLst>
                <a:outerShdw blurRad="38100" dist="25400" dir="5400000" algn="ctr" rotWithShape="0">
                  <a:srgbClr val="6E747A">
                    <a:alpha val="43000"/>
                  </a:srgbClr>
                </a:outerShdw>
              </a:effectLst>
              <a:cs typeface="Arial"/>
            </a:endParaRPr>
          </a:p>
          <a:p>
            <a:pPr algn="ctr"/>
            <a:r>
              <a:rPr lang="en-US" sz="825" b="1">
                <a:ln w="0"/>
                <a:solidFill>
                  <a:schemeClr val="bg1"/>
                </a:solidFill>
                <a:effectLst>
                  <a:outerShdw blurRad="38100" dist="25400" dir="5400000" algn="ctr" rotWithShape="0">
                    <a:srgbClr val="6E747A">
                      <a:alpha val="43000"/>
                    </a:srgbClr>
                  </a:outerShdw>
                </a:effectLst>
              </a:rPr>
              <a:t>Cut &amp; Cover</a:t>
            </a:r>
            <a:endParaRPr lang="en-US" sz="825" b="1">
              <a:ln w="0"/>
              <a:solidFill>
                <a:schemeClr val="bg1"/>
              </a:solidFill>
              <a:effectLst>
                <a:outerShdw blurRad="38100" dist="25400" dir="5400000" algn="ctr" rotWithShape="0">
                  <a:srgbClr val="6E747A">
                    <a:alpha val="43000"/>
                  </a:srgbClr>
                </a:outerShdw>
              </a:effectLst>
              <a:cs typeface="Arial"/>
            </a:endParaRPr>
          </a:p>
        </p:txBody>
      </p:sp>
      <p:sp>
        <p:nvSpPr>
          <p:cNvPr id="17" name="TextBox 16">
            <a:extLst>
              <a:ext uri="{FF2B5EF4-FFF2-40B4-BE49-F238E27FC236}">
                <a16:creationId xmlns:a16="http://schemas.microsoft.com/office/drawing/2014/main" id="{952F7F16-E141-6659-78C6-857804556D8D}"/>
              </a:ext>
            </a:extLst>
          </p:cNvPr>
          <p:cNvSpPr txBox="1"/>
          <p:nvPr/>
        </p:nvSpPr>
        <p:spPr>
          <a:xfrm>
            <a:off x="3849993" y="1241851"/>
            <a:ext cx="2028782" cy="346249"/>
          </a:xfrm>
          <a:prstGeom prst="rect">
            <a:avLst/>
          </a:prstGeom>
          <a:solidFill>
            <a:srgbClr val="848075">
              <a:alpha val="64000"/>
            </a:srgbClr>
          </a:solidFill>
          <a:ln>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375’ </a:t>
            </a:r>
          </a:p>
          <a:p>
            <a:pPr algn="ctr"/>
            <a:r>
              <a:rPr lang="en-US" sz="825" b="1">
                <a:ln w="0"/>
                <a:solidFill>
                  <a:schemeClr val="bg1"/>
                </a:solidFill>
                <a:effectLst>
                  <a:outerShdw blurRad="38100" dist="25400" dir="5400000" algn="ctr" rotWithShape="0">
                    <a:srgbClr val="6E747A">
                      <a:alpha val="43000"/>
                    </a:srgbClr>
                  </a:outerShdw>
                </a:effectLst>
              </a:rPr>
              <a:t>U-Wall</a:t>
            </a:r>
            <a:endParaRPr lang="en-US" sz="825" b="1">
              <a:ln>
                <a:solidFill>
                  <a:schemeClr val="accent3">
                    <a:lumMod val="50000"/>
                  </a:schemeClr>
                </a:solidFill>
              </a:ln>
              <a:solidFill>
                <a:schemeClr val="bg1"/>
              </a:solidFill>
            </a:endParaRPr>
          </a:p>
        </p:txBody>
      </p:sp>
      <p:sp>
        <p:nvSpPr>
          <p:cNvPr id="22" name="TextBox 21">
            <a:extLst>
              <a:ext uri="{FF2B5EF4-FFF2-40B4-BE49-F238E27FC236}">
                <a16:creationId xmlns:a16="http://schemas.microsoft.com/office/drawing/2014/main" id="{2D45E4CA-0AF3-EC6F-D5A2-AFDEC5DFE090}"/>
              </a:ext>
            </a:extLst>
          </p:cNvPr>
          <p:cNvSpPr txBox="1"/>
          <p:nvPr/>
        </p:nvSpPr>
        <p:spPr>
          <a:xfrm>
            <a:off x="6068038" y="1284813"/>
            <a:ext cx="2384228" cy="323165"/>
          </a:xfrm>
          <a:prstGeom prst="rect">
            <a:avLst/>
          </a:prstGeom>
          <a:solidFill>
            <a:srgbClr val="848075">
              <a:alpha val="67000"/>
            </a:srgbClr>
          </a:solid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b="1">
                <a:ln w="0"/>
                <a:solidFill>
                  <a:schemeClr val="bg1"/>
                </a:solidFill>
                <a:effectLst>
                  <a:outerShdw blurRad="38100" dist="25400" dir="5400000" algn="ctr" rotWithShape="0">
                    <a:srgbClr val="6E747A">
                      <a:alpha val="43000"/>
                    </a:srgbClr>
                  </a:outerShdw>
                </a:effectLst>
              </a:rPr>
              <a:t>420’</a:t>
            </a:r>
            <a:endParaRPr lang="en-US" sz="1013" b="1">
              <a:ln w="0"/>
              <a:solidFill>
                <a:schemeClr val="bg1"/>
              </a:solidFill>
              <a:effectLst>
                <a:outerShdw blurRad="38100" dist="25400" dir="5400000" algn="ctr" rotWithShape="0">
                  <a:srgbClr val="6E747A">
                    <a:alpha val="43000"/>
                  </a:srgbClr>
                </a:outerShdw>
              </a:effectLst>
            </a:endParaRPr>
          </a:p>
          <a:p>
            <a:pPr algn="ctr"/>
            <a:r>
              <a:rPr lang="en-US" sz="825" b="1">
                <a:ln w="0"/>
                <a:solidFill>
                  <a:schemeClr val="bg1"/>
                </a:solidFill>
                <a:effectLst>
                  <a:outerShdw blurRad="38100" dist="25400" dir="5400000" algn="ctr" rotWithShape="0">
                    <a:srgbClr val="6E747A">
                      <a:alpha val="43000"/>
                    </a:srgbClr>
                  </a:outerShdw>
                </a:effectLst>
              </a:rPr>
              <a:t>Sheet Piles</a:t>
            </a:r>
            <a:endParaRPr lang="en-US" sz="825" b="1">
              <a:ln w="0"/>
              <a:solidFill>
                <a:schemeClr val="bg1"/>
              </a:solidFill>
              <a:effectLst>
                <a:outerShdw blurRad="38100" dist="25400" dir="5400000" algn="ctr" rotWithShape="0">
                  <a:srgbClr val="6E747A">
                    <a:alpha val="43000"/>
                  </a:srgbClr>
                </a:outerShdw>
              </a:effectLst>
              <a:cs typeface="Arial"/>
            </a:endParaRPr>
          </a:p>
        </p:txBody>
      </p:sp>
      <p:cxnSp>
        <p:nvCxnSpPr>
          <p:cNvPr id="5" name="Straight Arrow Connector 4">
            <a:extLst>
              <a:ext uri="{FF2B5EF4-FFF2-40B4-BE49-F238E27FC236}">
                <a16:creationId xmlns:a16="http://schemas.microsoft.com/office/drawing/2014/main" id="{AD514B2B-6B73-C4D4-8F8E-15B008393199}"/>
              </a:ext>
              <a:ext uri="{C183D7F6-B498-43B3-948B-1728B52AA6E4}">
                <adec:decorative xmlns:adec="http://schemas.microsoft.com/office/drawing/2017/decorative" val="1"/>
              </a:ext>
            </a:extLst>
          </p:cNvPr>
          <p:cNvCxnSpPr/>
          <p:nvPr/>
        </p:nvCxnSpPr>
        <p:spPr>
          <a:xfrm>
            <a:off x="509222" y="1582542"/>
            <a:ext cx="1125855" cy="0"/>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65B285E-FEDD-47D6-548A-F68BA07D8C86}"/>
              </a:ext>
              <a:ext uri="{C183D7F6-B498-43B3-948B-1728B52AA6E4}">
                <adec:decorative xmlns:adec="http://schemas.microsoft.com/office/drawing/2017/decorative" val="1"/>
              </a:ext>
            </a:extLst>
          </p:cNvPr>
          <p:cNvCxnSpPr>
            <a:cxnSpLocks/>
          </p:cNvCxnSpPr>
          <p:nvPr/>
        </p:nvCxnSpPr>
        <p:spPr>
          <a:xfrm>
            <a:off x="1635077" y="1582542"/>
            <a:ext cx="2126337" cy="0"/>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BC22B6-B325-4D21-F8CB-AB69CFDFADDC}"/>
              </a:ext>
              <a:ext uri="{C183D7F6-B498-43B3-948B-1728B52AA6E4}">
                <adec:decorative xmlns:adec="http://schemas.microsoft.com/office/drawing/2017/decorative" val="1"/>
              </a:ext>
            </a:extLst>
          </p:cNvPr>
          <p:cNvCxnSpPr>
            <a:cxnSpLocks/>
          </p:cNvCxnSpPr>
          <p:nvPr/>
        </p:nvCxnSpPr>
        <p:spPr>
          <a:xfrm>
            <a:off x="3757996" y="1587744"/>
            <a:ext cx="2216195" cy="46746"/>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2182AC2-3AAF-4239-9269-19176E57214D}"/>
              </a:ext>
              <a:ext uri="{C183D7F6-B498-43B3-948B-1728B52AA6E4}">
                <adec:decorative xmlns:adec="http://schemas.microsoft.com/office/drawing/2017/decorative" val="1"/>
              </a:ext>
            </a:extLst>
          </p:cNvPr>
          <p:cNvCxnSpPr>
            <a:cxnSpLocks/>
          </p:cNvCxnSpPr>
          <p:nvPr/>
        </p:nvCxnSpPr>
        <p:spPr>
          <a:xfrm>
            <a:off x="5974191" y="1634490"/>
            <a:ext cx="2545556" cy="22729"/>
          </a:xfrm>
          <a:prstGeom prst="straightConnector1">
            <a:avLst/>
          </a:prstGeom>
          <a:ln w="412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Callout: Up Arrow 28">
            <a:extLst>
              <a:ext uri="{FF2B5EF4-FFF2-40B4-BE49-F238E27FC236}">
                <a16:creationId xmlns:a16="http://schemas.microsoft.com/office/drawing/2014/main" id="{4E64C6AB-65D2-8CF1-C1F8-EB1A1356201E}"/>
              </a:ext>
            </a:extLst>
          </p:cNvPr>
          <p:cNvSpPr/>
          <p:nvPr/>
        </p:nvSpPr>
        <p:spPr>
          <a:xfrm>
            <a:off x="312676" y="2258936"/>
            <a:ext cx="1234556" cy="631273"/>
          </a:xfrm>
          <a:prstGeom prst="upArrowCallout">
            <a:avLst/>
          </a:prstGeom>
          <a:solidFill>
            <a:srgbClr val="3CB4E5"/>
          </a:solidFill>
          <a:ln>
            <a:solidFill>
              <a:srgbClr val="02528A"/>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D-Walls at CAT Shaft in Progress</a:t>
            </a:r>
          </a:p>
        </p:txBody>
      </p:sp>
      <p:sp>
        <p:nvSpPr>
          <p:cNvPr id="27" name="Callout: Up Arrow 26">
            <a:extLst>
              <a:ext uri="{FF2B5EF4-FFF2-40B4-BE49-F238E27FC236}">
                <a16:creationId xmlns:a16="http://schemas.microsoft.com/office/drawing/2014/main" id="{B6C23441-8DF4-B55C-A1E9-5C78A347B44D}"/>
              </a:ext>
            </a:extLst>
          </p:cNvPr>
          <p:cNvSpPr/>
          <p:nvPr/>
        </p:nvSpPr>
        <p:spPr>
          <a:xfrm>
            <a:off x="3579613" y="2125680"/>
            <a:ext cx="1068404" cy="507146"/>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Excavation and Bracing in Progress</a:t>
            </a:r>
          </a:p>
        </p:txBody>
      </p:sp>
      <p:sp>
        <p:nvSpPr>
          <p:cNvPr id="28" name="Callout: Up Arrow 27">
            <a:extLst>
              <a:ext uri="{FF2B5EF4-FFF2-40B4-BE49-F238E27FC236}">
                <a16:creationId xmlns:a16="http://schemas.microsoft.com/office/drawing/2014/main" id="{AD001CB5-F59A-EFF6-132D-C820D06828C0}"/>
              </a:ext>
            </a:extLst>
          </p:cNvPr>
          <p:cNvSpPr/>
          <p:nvPr/>
        </p:nvSpPr>
        <p:spPr>
          <a:xfrm>
            <a:off x="6065439" y="2059038"/>
            <a:ext cx="1144388" cy="405269"/>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Completed Working Slabs</a:t>
            </a:r>
          </a:p>
        </p:txBody>
      </p:sp>
      <p:sp>
        <p:nvSpPr>
          <p:cNvPr id="11" name="Callout: Up Arrow 10">
            <a:extLst>
              <a:ext uri="{FF2B5EF4-FFF2-40B4-BE49-F238E27FC236}">
                <a16:creationId xmlns:a16="http://schemas.microsoft.com/office/drawing/2014/main" id="{66D0F942-3C41-783A-0B14-F5072062F935}"/>
              </a:ext>
            </a:extLst>
          </p:cNvPr>
          <p:cNvSpPr/>
          <p:nvPr/>
        </p:nvSpPr>
        <p:spPr>
          <a:xfrm>
            <a:off x="2332379" y="3475899"/>
            <a:ext cx="1068404" cy="433137"/>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Stormwater Detention Pond</a:t>
            </a:r>
          </a:p>
        </p:txBody>
      </p:sp>
      <p:sp>
        <p:nvSpPr>
          <p:cNvPr id="10" name="Callout: Up Arrow 9">
            <a:extLst>
              <a:ext uri="{FF2B5EF4-FFF2-40B4-BE49-F238E27FC236}">
                <a16:creationId xmlns:a16="http://schemas.microsoft.com/office/drawing/2014/main" id="{5EF6AA60-55FA-EF30-8EA3-D33F174ECCAC}"/>
              </a:ext>
            </a:extLst>
          </p:cNvPr>
          <p:cNvSpPr/>
          <p:nvPr/>
        </p:nvSpPr>
        <p:spPr>
          <a:xfrm>
            <a:off x="4455589" y="3506750"/>
            <a:ext cx="1068404" cy="433137"/>
          </a:xfrm>
          <a:prstGeom prst="upArrowCallout">
            <a:avLst/>
          </a:prstGeom>
          <a:solidFill>
            <a:srgbClr val="3CB4E5"/>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tx1">
                    <a:lumMod val="75000"/>
                  </a:schemeClr>
                </a:solidFill>
              </a:rPr>
              <a:t>Bentonite Tanks </a:t>
            </a:r>
          </a:p>
        </p:txBody>
      </p:sp>
      <p:sp>
        <p:nvSpPr>
          <p:cNvPr id="30" name="Title 1">
            <a:extLst>
              <a:ext uri="{FF2B5EF4-FFF2-40B4-BE49-F238E27FC236}">
                <a16:creationId xmlns:a16="http://schemas.microsoft.com/office/drawing/2014/main" id="{C9762269-5CD8-391E-0061-7DF2934D35E7}"/>
              </a:ext>
            </a:extLst>
          </p:cNvPr>
          <p:cNvSpPr txBox="1">
            <a:spLocks/>
          </p:cNvSpPr>
          <p:nvPr/>
        </p:nvSpPr>
        <p:spPr>
          <a:xfrm>
            <a:off x="3699168" y="4378194"/>
            <a:ext cx="1999957" cy="270654"/>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0">
                <a:solidFill>
                  <a:schemeClr val="tx1"/>
                </a:solidFill>
                <a:latin typeface="Arial"/>
              </a:rPr>
              <a:t>As of: February 12, 2026</a:t>
            </a:r>
          </a:p>
        </p:txBody>
      </p:sp>
      <p:sp>
        <p:nvSpPr>
          <p:cNvPr id="4" name="Slide Number Placeholder 2">
            <a:extLst>
              <a:ext uri="{FF2B5EF4-FFF2-40B4-BE49-F238E27FC236}">
                <a16:creationId xmlns:a16="http://schemas.microsoft.com/office/drawing/2014/main" id="{0F2D22D3-B76D-9490-2B2A-BB2CE125DC26}"/>
              </a:ext>
            </a:extLst>
          </p:cNvPr>
          <p:cNvSpPr txBox="1">
            <a:spLocks/>
          </p:cNvSpPr>
          <p:nvPr/>
        </p:nvSpPr>
        <p:spPr>
          <a:xfrm>
            <a:off x="8355242" y="4767265"/>
            <a:ext cx="583803" cy="273845"/>
          </a:xfrm>
          <a:prstGeom prst="rect">
            <a:avLst/>
          </a:prstGeom>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r"/>
            <a:fld id="{7D849402-4170-CE4A-A196-BDEB35909225}" type="slidenum">
              <a:rPr lang="en-US" sz="1200" smtClean="0"/>
              <a:pPr algn="r"/>
              <a:t>30</a:t>
            </a:fld>
            <a:endParaRPr lang="en-US" sz="1200"/>
          </a:p>
        </p:txBody>
      </p:sp>
    </p:spTree>
    <p:extLst>
      <p:ext uri="{BB962C8B-B14F-4D97-AF65-F5344CB8AC3E}">
        <p14:creationId xmlns:p14="http://schemas.microsoft.com/office/powerpoint/2010/main" val="4177550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BD4F-F957-C65A-94FA-8C1FCD4096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6DD4C8-337F-DBB0-FA0D-3F8D9583071D}"/>
              </a:ext>
            </a:extLst>
          </p:cNvPr>
          <p:cNvSpPr>
            <a:spLocks noGrp="1"/>
          </p:cNvSpPr>
          <p:nvPr>
            <p:ph type="title"/>
          </p:nvPr>
        </p:nvSpPr>
        <p:spPr/>
        <p:txBody>
          <a:bodyPr/>
          <a:lstStyle/>
          <a:p>
            <a:r>
              <a:rPr lang="en-US" sz="2700" dirty="0">
                <a:latin typeface="Arial"/>
                <a:cs typeface="Arial"/>
              </a:rPr>
              <a:t>Construction Progress- January</a:t>
            </a:r>
            <a:endParaRPr lang="en-US" sz="2700" dirty="0"/>
          </a:p>
        </p:txBody>
      </p:sp>
      <p:pic>
        <p:nvPicPr>
          <p:cNvPr id="5" name="Drone Footage- Fourth Draft" descr="The video shows the aerial view of a construction site, introducing the West Portal Launch Structure January 2026 ">
            <a:hlinkClick r:id="" action="ppaction://media"/>
            <a:extLst>
              <a:ext uri="{FF2B5EF4-FFF2-40B4-BE49-F238E27FC236}">
                <a16:creationId xmlns:a16="http://schemas.microsoft.com/office/drawing/2014/main" id="{491EE11B-C03D-4C7E-21CE-3027D1D32B7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7E18021-312D-614E-9ADE-96A958705EFC}" label="" lang="en" r:embed="rId4"/>
                        </p173:trackLst>
                      </p173:tracksInfo>
                    </p:ext>
                  </p14:extLst>
                </p14:media>
              </p:ext>
            </p:extLst>
          </p:nvPr>
        </p:nvPicPr>
        <p:blipFill>
          <a:blip r:embed="rId5"/>
          <a:stretch>
            <a:fillRect/>
          </a:stretch>
        </p:blipFill>
        <p:spPr>
          <a:xfrm>
            <a:off x="771525" y="807619"/>
            <a:ext cx="7300160" cy="4092241"/>
          </a:xfrm>
          <a:prstGeom prst="rect">
            <a:avLst/>
          </a:prstGeom>
        </p:spPr>
      </p:pic>
      <p:sp>
        <p:nvSpPr>
          <p:cNvPr id="3" name="Slide Number Placeholder 2">
            <a:extLst>
              <a:ext uri="{FF2B5EF4-FFF2-40B4-BE49-F238E27FC236}">
                <a16:creationId xmlns:a16="http://schemas.microsoft.com/office/drawing/2014/main" id="{5671D548-4F27-554C-B7CE-71E928577022}"/>
              </a:ext>
            </a:extLst>
          </p:cNvPr>
          <p:cNvSpPr>
            <a:spLocks noGrp="1"/>
          </p:cNvSpPr>
          <p:nvPr>
            <p:ph type="sldNum" sz="quarter" idx="4"/>
          </p:nvPr>
        </p:nvSpPr>
        <p:spPr/>
        <p:txBody>
          <a:bodyPr/>
          <a:lstStyle/>
          <a:p>
            <a:fld id="{7D849402-4170-CE4A-A196-BDEB35909225}" type="slidenum">
              <a:rPr lang="en-US" smtClean="0"/>
              <a:pPr/>
              <a:t>31</a:t>
            </a:fld>
            <a:endParaRPr lang="en-US"/>
          </a:p>
        </p:txBody>
      </p:sp>
    </p:spTree>
    <p:extLst>
      <p:ext uri="{BB962C8B-B14F-4D97-AF65-F5344CB8AC3E}">
        <p14:creationId xmlns:p14="http://schemas.microsoft.com/office/powerpoint/2010/main" val="269736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4749-22E7-48A6-AC8E-903CA690DD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6F6823-5D15-55EC-F0FC-49677B23991D}"/>
              </a:ext>
            </a:extLst>
          </p:cNvPr>
          <p:cNvSpPr>
            <a:spLocks noGrp="1"/>
          </p:cNvSpPr>
          <p:nvPr>
            <p:ph type="title"/>
          </p:nvPr>
        </p:nvSpPr>
        <p:spPr>
          <a:xfrm>
            <a:off x="235771" y="250367"/>
            <a:ext cx="8922544" cy="33646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chemeClr val="bg1"/>
                </a:solidFill>
                <a:latin typeface="+mn-lt"/>
              </a:rPr>
              <a:t>Construction Progress</a:t>
            </a:r>
          </a:p>
        </p:txBody>
      </p:sp>
      <p:pic>
        <p:nvPicPr>
          <p:cNvPr id="5" name="Picture 4" descr="This image shows the construction progress of the Caterpillar Shaft concrete pour, showing the discharge of concrete.">
            <a:extLst>
              <a:ext uri="{FF2B5EF4-FFF2-40B4-BE49-F238E27FC236}">
                <a16:creationId xmlns:a16="http://schemas.microsoft.com/office/drawing/2014/main" id="{08FC9E3F-AC67-7D40-C3D4-9CBB54D50167}"/>
              </a:ext>
            </a:extLst>
          </p:cNvPr>
          <p:cNvPicPr>
            <a:picLocks noChangeAspect="1"/>
          </p:cNvPicPr>
          <p:nvPr/>
        </p:nvPicPr>
        <p:blipFill>
          <a:blip r:embed="rId3"/>
          <a:srcRect l="16226" t="10691" r="-1475" b="-46"/>
          <a:stretch>
            <a:fillRect/>
          </a:stretch>
        </p:blipFill>
        <p:spPr>
          <a:xfrm>
            <a:off x="312539" y="942578"/>
            <a:ext cx="3955853" cy="3004347"/>
          </a:xfrm>
          <a:prstGeom prst="rect">
            <a:avLst/>
          </a:prstGeom>
        </p:spPr>
      </p:pic>
      <p:sp>
        <p:nvSpPr>
          <p:cNvPr id="10" name="TextBox 9">
            <a:extLst>
              <a:ext uri="{FF2B5EF4-FFF2-40B4-BE49-F238E27FC236}">
                <a16:creationId xmlns:a16="http://schemas.microsoft.com/office/drawing/2014/main" id="{7A28ABD7-4772-8A17-CA66-88DEC8BE7214}"/>
              </a:ext>
            </a:extLst>
          </p:cNvPr>
          <p:cNvSpPr txBox="1"/>
          <p:nvPr/>
        </p:nvSpPr>
        <p:spPr>
          <a:xfrm>
            <a:off x="108937" y="3945546"/>
            <a:ext cx="4777498" cy="6998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100"/>
            <a:r>
              <a:rPr lang="en-US" sz="1650">
                <a:ea typeface="+mn-lt"/>
                <a:cs typeface="+mn-lt"/>
              </a:rPr>
              <a:t>Caterpillar Shaft Concrete Pour -</a:t>
            </a:r>
            <a:endParaRPr lang="en-US" sz="1650">
              <a:cs typeface="Arial"/>
            </a:endParaRPr>
          </a:p>
          <a:p>
            <a:pPr algn="ctr" defTabSz="800100"/>
            <a:r>
              <a:rPr lang="en-US" sz="1650">
                <a:cs typeface="Arial"/>
              </a:rPr>
              <a:t>Discharge of Concrete</a:t>
            </a:r>
          </a:p>
        </p:txBody>
      </p:sp>
      <p:pic>
        <p:nvPicPr>
          <p:cNvPr id="8" name="Picture 7" descr="The image shows the construction progress of the Caterpillar Shaft concrete pour, showing the setup of the tremie pipe.">
            <a:extLst>
              <a:ext uri="{FF2B5EF4-FFF2-40B4-BE49-F238E27FC236}">
                <a16:creationId xmlns:a16="http://schemas.microsoft.com/office/drawing/2014/main" id="{86E8D967-02A5-F90E-91D1-DFA396F20923}"/>
              </a:ext>
            </a:extLst>
          </p:cNvPr>
          <p:cNvPicPr>
            <a:picLocks noChangeAspect="1"/>
          </p:cNvPicPr>
          <p:nvPr/>
        </p:nvPicPr>
        <p:blipFill>
          <a:blip r:embed="rId4"/>
          <a:srcRect l="9034" t="4432" r="3571" b="14127"/>
          <a:stretch>
            <a:fillRect/>
          </a:stretch>
        </p:blipFill>
        <p:spPr>
          <a:xfrm>
            <a:off x="4732735" y="946547"/>
            <a:ext cx="4152308" cy="3000377"/>
          </a:xfrm>
          <a:prstGeom prst="rect">
            <a:avLst/>
          </a:prstGeom>
        </p:spPr>
      </p:pic>
      <p:sp>
        <p:nvSpPr>
          <p:cNvPr id="13" name="TextBox 12">
            <a:extLst>
              <a:ext uri="{FF2B5EF4-FFF2-40B4-BE49-F238E27FC236}">
                <a16:creationId xmlns:a16="http://schemas.microsoft.com/office/drawing/2014/main" id="{8064F9CA-73E7-FD07-C06C-BC03C2A508E2}"/>
              </a:ext>
            </a:extLst>
          </p:cNvPr>
          <p:cNvSpPr txBox="1"/>
          <p:nvPr/>
        </p:nvSpPr>
        <p:spPr>
          <a:xfrm>
            <a:off x="4571577" y="3947443"/>
            <a:ext cx="4571922" cy="460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100"/>
            <a:r>
              <a:rPr lang="en-US" sz="1650">
                <a:ea typeface="+mn-lt"/>
                <a:cs typeface="+mn-lt"/>
              </a:rPr>
              <a:t>Caterpillar Shaft Concrete Pour -</a:t>
            </a:r>
            <a:endParaRPr lang="en-US" sz="1650">
              <a:cs typeface="Arial"/>
            </a:endParaRPr>
          </a:p>
          <a:p>
            <a:pPr algn="ctr" defTabSz="800100"/>
            <a:r>
              <a:rPr lang="en-US" sz="1650">
                <a:cs typeface="Arial"/>
              </a:rPr>
              <a:t>Setup of Tremie Pipe</a:t>
            </a:r>
          </a:p>
        </p:txBody>
      </p:sp>
      <p:sp>
        <p:nvSpPr>
          <p:cNvPr id="6" name="Slide Number Placeholder 5">
            <a:extLst>
              <a:ext uri="{FF2B5EF4-FFF2-40B4-BE49-F238E27FC236}">
                <a16:creationId xmlns:a16="http://schemas.microsoft.com/office/drawing/2014/main" id="{217099FA-781F-E027-AABF-86A8C88D978E}"/>
              </a:ext>
            </a:extLst>
          </p:cNvPr>
          <p:cNvSpPr>
            <a:spLocks noGrp="1"/>
          </p:cNvSpPr>
          <p:nvPr>
            <p:ph type="sldNum" sz="quarter" idx="11"/>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200" b="0" i="0" u="none" strike="noStrike" kern="1200" cap="none" spc="0" normalizeH="0" baseline="0" noProof="0" smtClean="0">
                <a:ln>
                  <a:noFill/>
                </a:ln>
                <a:solidFill>
                  <a:srgbClr val="4C4E56"/>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4C4E5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74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B8CE-DAF2-A805-FB63-3ACEB10F19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0B8616-DD83-2173-1DB1-2D2FB5A2A213}"/>
              </a:ext>
            </a:extLst>
          </p:cNvPr>
          <p:cNvSpPr>
            <a:spLocks noGrp="1"/>
          </p:cNvSpPr>
          <p:nvPr>
            <p:ph type="title"/>
          </p:nvPr>
        </p:nvSpPr>
        <p:spPr>
          <a:xfrm>
            <a:off x="229787" y="253326"/>
            <a:ext cx="8922544" cy="33646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solidFill>
                  <a:schemeClr val="bg1"/>
                </a:solidFill>
                <a:latin typeface="+mn-lt"/>
              </a:rPr>
              <a:t>Construction </a:t>
            </a:r>
            <a:r>
              <a:rPr lang="en-US" sz="2700" dirty="0">
                <a:solidFill>
                  <a:schemeClr val="bg1"/>
                </a:solidFill>
              </a:rPr>
              <a:t>Progress – P2</a:t>
            </a:r>
            <a:endParaRPr lang="en-US" sz="2700" dirty="0">
              <a:solidFill>
                <a:schemeClr val="bg1"/>
              </a:solidFill>
              <a:latin typeface="+mn-lt"/>
            </a:endParaRPr>
          </a:p>
        </p:txBody>
      </p:sp>
      <p:pic>
        <p:nvPicPr>
          <p:cNvPr id="9" name="Picture 8" descr="This image shows the construction progress of the Cut and Cover Level 1 Excavation">
            <a:extLst>
              <a:ext uri="{FF2B5EF4-FFF2-40B4-BE49-F238E27FC236}">
                <a16:creationId xmlns:a16="http://schemas.microsoft.com/office/drawing/2014/main" id="{31223290-39CC-E9B4-2777-8C3B63273FA2}"/>
              </a:ext>
            </a:extLst>
          </p:cNvPr>
          <p:cNvPicPr>
            <a:picLocks noChangeAspect="1"/>
          </p:cNvPicPr>
          <p:nvPr/>
        </p:nvPicPr>
        <p:blipFill>
          <a:blip r:embed="rId3"/>
          <a:srcRect l="19506" t="37950" r="22107" b="11871"/>
          <a:stretch>
            <a:fillRect/>
          </a:stretch>
        </p:blipFill>
        <p:spPr>
          <a:xfrm>
            <a:off x="312539" y="1031098"/>
            <a:ext cx="4676381" cy="2904356"/>
          </a:xfrm>
          <a:prstGeom prst="rect">
            <a:avLst/>
          </a:prstGeom>
        </p:spPr>
      </p:pic>
      <p:sp>
        <p:nvSpPr>
          <p:cNvPr id="13" name="TextBox 12">
            <a:extLst>
              <a:ext uri="{FF2B5EF4-FFF2-40B4-BE49-F238E27FC236}">
                <a16:creationId xmlns:a16="http://schemas.microsoft.com/office/drawing/2014/main" id="{CBAF3E0B-AD47-3939-BD29-3D8BB1D705E9}"/>
              </a:ext>
            </a:extLst>
          </p:cNvPr>
          <p:cNvSpPr txBox="1"/>
          <p:nvPr/>
        </p:nvSpPr>
        <p:spPr>
          <a:xfrm>
            <a:off x="151634" y="3879762"/>
            <a:ext cx="4612300" cy="7826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100"/>
            <a:r>
              <a:rPr lang="en-US" sz="1800">
                <a:cs typeface="Arial"/>
              </a:rPr>
              <a:t>Cut and Cover Level 1 Excavation</a:t>
            </a:r>
          </a:p>
        </p:txBody>
      </p:sp>
      <p:pic>
        <p:nvPicPr>
          <p:cNvPr id="11" name="Picture 10" descr="This image shows the construction progress of the excavation process utilizing the mechanical grab. ">
            <a:extLst>
              <a:ext uri="{FF2B5EF4-FFF2-40B4-BE49-F238E27FC236}">
                <a16:creationId xmlns:a16="http://schemas.microsoft.com/office/drawing/2014/main" id="{4C770EE7-6560-C2A2-6C0C-4281881CB0C6}"/>
              </a:ext>
            </a:extLst>
          </p:cNvPr>
          <p:cNvPicPr>
            <a:picLocks noChangeAspect="1"/>
          </p:cNvPicPr>
          <p:nvPr/>
        </p:nvPicPr>
        <p:blipFill>
          <a:blip r:embed="rId4"/>
          <a:srcRect l="29670" t="18620" r="8529" b="16575"/>
          <a:stretch>
            <a:fillRect/>
          </a:stretch>
        </p:blipFill>
        <p:spPr>
          <a:xfrm rot="5400000">
            <a:off x="5384227" y="1210082"/>
            <a:ext cx="3063012" cy="2408373"/>
          </a:xfrm>
          <a:prstGeom prst="rect">
            <a:avLst/>
          </a:prstGeom>
        </p:spPr>
      </p:pic>
      <p:sp>
        <p:nvSpPr>
          <p:cNvPr id="10" name="TextBox 9">
            <a:extLst>
              <a:ext uri="{FF2B5EF4-FFF2-40B4-BE49-F238E27FC236}">
                <a16:creationId xmlns:a16="http://schemas.microsoft.com/office/drawing/2014/main" id="{B961E172-19F9-C0F0-0657-C3CE187CA9F3}"/>
              </a:ext>
            </a:extLst>
          </p:cNvPr>
          <p:cNvSpPr txBox="1"/>
          <p:nvPr/>
        </p:nvSpPr>
        <p:spPr>
          <a:xfrm>
            <a:off x="5100101" y="3879762"/>
            <a:ext cx="3624050" cy="6739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100"/>
            <a:r>
              <a:rPr lang="en-US" sz="1800">
                <a:cs typeface="Arial"/>
              </a:rPr>
              <a:t>Excavation Utilizing Mechanical Grab</a:t>
            </a:r>
          </a:p>
        </p:txBody>
      </p:sp>
      <p:sp>
        <p:nvSpPr>
          <p:cNvPr id="6" name="Slide Number Placeholder 5">
            <a:extLst>
              <a:ext uri="{FF2B5EF4-FFF2-40B4-BE49-F238E27FC236}">
                <a16:creationId xmlns:a16="http://schemas.microsoft.com/office/drawing/2014/main" id="{F29FC2C6-68D2-3AF1-2CBB-9A71DAF54F99}"/>
              </a:ext>
            </a:extLst>
          </p:cNvPr>
          <p:cNvSpPr>
            <a:spLocks noGrp="1"/>
          </p:cNvSpPr>
          <p:nvPr>
            <p:ph type="sldNum" sz="quarter" idx="11"/>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200" b="0" i="0" u="none" strike="noStrike" kern="1200" cap="none" spc="0" normalizeH="0" baseline="0" noProof="0" smtClean="0">
                <a:ln>
                  <a:noFill/>
                </a:ln>
                <a:solidFill>
                  <a:srgbClr val="4C4E56"/>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4C4E5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7968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1586B-7660-7700-EFCA-8E7F867458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DE3029-4590-3208-244D-0DB49000825D}"/>
              </a:ext>
            </a:extLst>
          </p:cNvPr>
          <p:cNvSpPr>
            <a:spLocks noGrp="1"/>
          </p:cNvSpPr>
          <p:nvPr>
            <p:ph type="title"/>
          </p:nvPr>
        </p:nvSpPr>
        <p:spPr>
          <a:xfrm>
            <a:off x="228507" y="262249"/>
            <a:ext cx="8922544" cy="33646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solidFill>
                  <a:schemeClr val="bg1"/>
                </a:solidFill>
                <a:latin typeface="+mn-lt"/>
              </a:rPr>
              <a:t>Construction Progress – P3</a:t>
            </a:r>
          </a:p>
        </p:txBody>
      </p:sp>
      <p:pic>
        <p:nvPicPr>
          <p:cNvPr id="8" name="Picture 7" descr="This image shows a construction site with several metal pipes, showing the concrete working slab pour">
            <a:extLst>
              <a:ext uri="{FF2B5EF4-FFF2-40B4-BE49-F238E27FC236}">
                <a16:creationId xmlns:a16="http://schemas.microsoft.com/office/drawing/2014/main" id="{0959AA5C-9408-AA02-AAE8-596BF27F4A7B}"/>
              </a:ext>
            </a:extLst>
          </p:cNvPr>
          <p:cNvPicPr>
            <a:picLocks noChangeAspect="1"/>
          </p:cNvPicPr>
          <p:nvPr/>
        </p:nvPicPr>
        <p:blipFill>
          <a:blip r:embed="rId3"/>
          <a:stretch>
            <a:fillRect/>
          </a:stretch>
        </p:blipFill>
        <p:spPr>
          <a:xfrm rot="5400000">
            <a:off x="683485" y="1233746"/>
            <a:ext cx="3297710" cy="2513827"/>
          </a:xfrm>
          <a:prstGeom prst="rect">
            <a:avLst/>
          </a:prstGeom>
        </p:spPr>
      </p:pic>
      <p:sp>
        <p:nvSpPr>
          <p:cNvPr id="9" name="TextBox 8">
            <a:extLst>
              <a:ext uri="{FF2B5EF4-FFF2-40B4-BE49-F238E27FC236}">
                <a16:creationId xmlns:a16="http://schemas.microsoft.com/office/drawing/2014/main" id="{B1BB2B12-9DC0-A99C-3F87-0B98E3B09AA3}"/>
              </a:ext>
            </a:extLst>
          </p:cNvPr>
          <p:cNvSpPr txBox="1"/>
          <p:nvPr/>
        </p:nvSpPr>
        <p:spPr>
          <a:xfrm>
            <a:off x="189432" y="4067818"/>
            <a:ext cx="4384142" cy="540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100"/>
            <a:r>
              <a:rPr lang="en-US" sz="1800">
                <a:ea typeface="+mn-lt"/>
                <a:cs typeface="+mn-lt"/>
              </a:rPr>
              <a:t>Concrete Working Slab Pour</a:t>
            </a:r>
            <a:endParaRPr lang="en-US" sz="1013"/>
          </a:p>
        </p:txBody>
      </p:sp>
      <p:pic>
        <p:nvPicPr>
          <p:cNvPr id="10" name="Picture 9" descr="The image shows a constructure site, showing the Caterpillar Shaft crosswall rebar cage lifting">
            <a:extLst>
              <a:ext uri="{FF2B5EF4-FFF2-40B4-BE49-F238E27FC236}">
                <a16:creationId xmlns:a16="http://schemas.microsoft.com/office/drawing/2014/main" id="{216E6F70-8B91-8CD8-5ED6-9F5C897DBB2A}"/>
              </a:ext>
            </a:extLst>
          </p:cNvPr>
          <p:cNvPicPr>
            <a:picLocks noChangeAspect="1"/>
          </p:cNvPicPr>
          <p:nvPr/>
        </p:nvPicPr>
        <p:blipFill>
          <a:blip r:embed="rId4"/>
          <a:srcRect l="7507" t="12414" r="6156" b="5854"/>
          <a:stretch>
            <a:fillRect/>
          </a:stretch>
        </p:blipFill>
        <p:spPr>
          <a:xfrm rot="5400000">
            <a:off x="4962010" y="1326420"/>
            <a:ext cx="3305437" cy="2349730"/>
          </a:xfrm>
          <a:prstGeom prst="rect">
            <a:avLst/>
          </a:prstGeom>
        </p:spPr>
      </p:pic>
      <p:sp>
        <p:nvSpPr>
          <p:cNvPr id="11" name="TextBox 10">
            <a:extLst>
              <a:ext uri="{FF2B5EF4-FFF2-40B4-BE49-F238E27FC236}">
                <a16:creationId xmlns:a16="http://schemas.microsoft.com/office/drawing/2014/main" id="{519215DE-29A5-D304-5F13-E63F92FFCB4F}"/>
              </a:ext>
            </a:extLst>
          </p:cNvPr>
          <p:cNvSpPr txBox="1"/>
          <p:nvPr/>
        </p:nvSpPr>
        <p:spPr>
          <a:xfrm>
            <a:off x="4504435" y="4054754"/>
            <a:ext cx="4384142" cy="540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100"/>
            <a:r>
              <a:rPr lang="en-US" sz="1800">
                <a:cs typeface="Arial"/>
              </a:rPr>
              <a:t>Caterpillar Shaft </a:t>
            </a:r>
            <a:r>
              <a:rPr lang="en-US" sz="1800" err="1">
                <a:cs typeface="Arial"/>
              </a:rPr>
              <a:t>Crosswall</a:t>
            </a:r>
            <a:r>
              <a:rPr lang="en-US" sz="1800">
                <a:cs typeface="Arial"/>
              </a:rPr>
              <a:t> Rebar Cage Lifting</a:t>
            </a:r>
            <a:endParaRPr lang="en-US" sz="1013"/>
          </a:p>
        </p:txBody>
      </p:sp>
      <p:sp>
        <p:nvSpPr>
          <p:cNvPr id="6" name="Slide Number Placeholder 5">
            <a:extLst>
              <a:ext uri="{FF2B5EF4-FFF2-40B4-BE49-F238E27FC236}">
                <a16:creationId xmlns:a16="http://schemas.microsoft.com/office/drawing/2014/main" id="{2644BC25-4F94-F9A9-87F5-D0BD52243ACD}"/>
              </a:ext>
            </a:extLst>
          </p:cNvPr>
          <p:cNvSpPr>
            <a:spLocks noGrp="1"/>
          </p:cNvSpPr>
          <p:nvPr>
            <p:ph type="sldNum" sz="quarter" idx="11"/>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200" b="0" i="0" u="none" strike="noStrike" kern="1200" cap="none" spc="0" normalizeH="0" baseline="0" noProof="0" smtClean="0">
                <a:ln>
                  <a:noFill/>
                </a:ln>
                <a:solidFill>
                  <a:srgbClr val="4C4E56"/>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4C4E5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8674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460D0-95D0-C15F-C6CF-39B34582B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90C3A-8349-02BA-1330-C8EECAC25EF9}"/>
              </a:ext>
            </a:extLst>
          </p:cNvPr>
          <p:cNvSpPr>
            <a:spLocks noGrp="1"/>
          </p:cNvSpPr>
          <p:nvPr>
            <p:ph type="title"/>
          </p:nvPr>
        </p:nvSpPr>
        <p:spPr/>
        <p:txBody>
          <a:bodyPr/>
          <a:lstStyle/>
          <a:p>
            <a:r>
              <a:rPr lang="en-US">
                <a:latin typeface="Arial"/>
                <a:cs typeface="Arial"/>
              </a:rPr>
              <a:t>Next Steps</a:t>
            </a:r>
            <a:endParaRPr lang="en-US"/>
          </a:p>
        </p:txBody>
      </p:sp>
      <p:sp>
        <p:nvSpPr>
          <p:cNvPr id="3" name="Slide Number Placeholder 2">
            <a:extLst>
              <a:ext uri="{FF2B5EF4-FFF2-40B4-BE49-F238E27FC236}">
                <a16:creationId xmlns:a16="http://schemas.microsoft.com/office/drawing/2014/main" id="{7F407F4F-BBC3-0979-B58C-5B591585C796}"/>
              </a:ext>
            </a:extLst>
          </p:cNvPr>
          <p:cNvSpPr>
            <a:spLocks noGrp="1"/>
          </p:cNvSpPr>
          <p:nvPr>
            <p:ph type="sldNum" sz="quarter" idx="4"/>
          </p:nvPr>
        </p:nvSpPr>
        <p:spPr/>
        <p:txBody>
          <a:bodyPr/>
          <a:lstStyle/>
          <a:p>
            <a:fld id="{7D849402-4170-CE4A-A196-BDEB35909225}" type="slidenum">
              <a:rPr lang="en-US" smtClean="0"/>
              <a:pPr/>
              <a:t>35</a:t>
            </a:fld>
            <a:endParaRPr lang="en-US"/>
          </a:p>
        </p:txBody>
      </p:sp>
    </p:spTree>
    <p:extLst>
      <p:ext uri="{BB962C8B-B14F-4D97-AF65-F5344CB8AC3E}">
        <p14:creationId xmlns:p14="http://schemas.microsoft.com/office/powerpoint/2010/main" val="2217576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B7AD0-25C8-DA2A-DD5D-5F9C4C9A08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3A4983-9FD6-984A-D86A-DCB6462EFE7E}"/>
              </a:ext>
            </a:extLst>
          </p:cNvPr>
          <p:cNvSpPr>
            <a:spLocks noGrp="1"/>
          </p:cNvSpPr>
          <p:nvPr>
            <p:ph type="title"/>
          </p:nvPr>
        </p:nvSpPr>
        <p:spPr/>
        <p:txBody>
          <a:bodyPr/>
          <a:lstStyle/>
          <a:p>
            <a:r>
              <a:rPr lang="en-US" sz="2700"/>
              <a:t>2026 Downtown-Diridon CWG Meeting Dates</a:t>
            </a:r>
          </a:p>
        </p:txBody>
      </p:sp>
      <p:sp>
        <p:nvSpPr>
          <p:cNvPr id="2" name="Content Placeholder 1">
            <a:extLst>
              <a:ext uri="{FF2B5EF4-FFF2-40B4-BE49-F238E27FC236}">
                <a16:creationId xmlns:a16="http://schemas.microsoft.com/office/drawing/2014/main" id="{DAFD08EE-E942-0CBE-F229-63826B6CBABC}"/>
              </a:ext>
            </a:extLst>
          </p:cNvPr>
          <p:cNvSpPr>
            <a:spLocks noGrp="1"/>
          </p:cNvSpPr>
          <p:nvPr>
            <p:ph idx="1"/>
          </p:nvPr>
        </p:nvSpPr>
        <p:spPr>
          <a:xfrm>
            <a:off x="228599" y="1000236"/>
            <a:ext cx="8491331" cy="3535625"/>
          </a:xfrm>
        </p:spPr>
        <p:txBody>
          <a:bodyPr vert="horz" lIns="91440" tIns="45720" rIns="91440" bIns="45720" rtlCol="0" anchor="t">
            <a:noAutofit/>
          </a:bodyPr>
          <a:lstStyle/>
          <a:p>
            <a:r>
              <a:rPr lang="en-US" sz="2400" b="1"/>
              <a:t>Tuesday, June 9, 2026</a:t>
            </a:r>
          </a:p>
          <a:p>
            <a:pPr marL="342900" indent="-342900">
              <a:buFont typeface="Arial" panose="020B0604020202020204" pitchFamily="34" charset="0"/>
              <a:buChar char="•"/>
            </a:pPr>
            <a:r>
              <a:rPr lang="en-US" sz="1800"/>
              <a:t>Topics will include:</a:t>
            </a:r>
          </a:p>
          <a:p>
            <a:pPr marL="1017905" lvl="1" indent="-342900">
              <a:buFont typeface="Courier New" panose="02070309020205020404" pitchFamily="49" charset="0"/>
              <a:buChar char="o"/>
            </a:pPr>
            <a:r>
              <a:rPr lang="en-US">
                <a:latin typeface="Arial"/>
                <a:cs typeface="Arial"/>
              </a:rPr>
              <a:t>BSVII Update, Funding, Station Design</a:t>
            </a:r>
          </a:p>
          <a:p>
            <a:pPr marL="1017905" lvl="1" indent="-342900">
              <a:buFont typeface="Courier New" panose="02070309020205020404" pitchFamily="49" charset="0"/>
              <a:buChar char="o"/>
            </a:pPr>
            <a:r>
              <a:rPr lang="en-US">
                <a:latin typeface="Arial"/>
                <a:cs typeface="Arial"/>
              </a:rPr>
              <a:t>Muck Update</a:t>
            </a:r>
          </a:p>
          <a:p>
            <a:pPr marL="1017905" lvl="1" indent="-342900">
              <a:buFont typeface="Courier New" panose="02070309020205020404" pitchFamily="49" charset="0"/>
              <a:buChar char="o"/>
            </a:pPr>
            <a:r>
              <a:rPr lang="en-US">
                <a:latin typeface="Arial"/>
                <a:cs typeface="Arial"/>
              </a:rPr>
              <a:t>Construction Transportation Management Plan (CTMP) for Downtown/Diridon</a:t>
            </a:r>
          </a:p>
          <a:p>
            <a:pPr marL="1017905" lvl="1" indent="-342900">
              <a:buFont typeface="Courier New" panose="02070309020205020404" pitchFamily="49" charset="0"/>
              <a:buChar char="o"/>
            </a:pPr>
            <a:r>
              <a:rPr lang="en-US"/>
              <a:t>Diridon Station parking lot closure</a:t>
            </a:r>
          </a:p>
          <a:p>
            <a:pPr marL="342900" indent="-342900">
              <a:buFont typeface="Arial" panose="020B0604020202020204" pitchFamily="34" charset="0"/>
              <a:buChar char="•"/>
            </a:pPr>
            <a:r>
              <a:rPr lang="en-US" sz="1800" i="1"/>
              <a:t>Potential Mid-May and/or Mid-July additional Interim Downtown CWG meetings to be planned</a:t>
            </a:r>
          </a:p>
          <a:p>
            <a:pPr marL="961148" lvl="1" indent="-285750">
              <a:buFont typeface="Courier New" panose="02070309020205020404" pitchFamily="49" charset="0"/>
              <a:buChar char="o"/>
            </a:pPr>
            <a:r>
              <a:rPr lang="en-US" i="1"/>
              <a:t>Plaza, station façade treatments and finishes, interior review, etc.</a:t>
            </a:r>
            <a:endParaRPr lang="en-US"/>
          </a:p>
        </p:txBody>
      </p:sp>
      <p:sp>
        <p:nvSpPr>
          <p:cNvPr id="3" name="Slide Number Placeholder 2">
            <a:extLst>
              <a:ext uri="{FF2B5EF4-FFF2-40B4-BE49-F238E27FC236}">
                <a16:creationId xmlns:a16="http://schemas.microsoft.com/office/drawing/2014/main" id="{23BE98A3-EE3C-73D8-32AF-212A39A4099E}"/>
              </a:ext>
            </a:extLst>
          </p:cNvPr>
          <p:cNvSpPr>
            <a:spLocks noGrp="1"/>
          </p:cNvSpPr>
          <p:nvPr>
            <p:ph type="sldNum" sz="quarter" idx="4"/>
          </p:nvPr>
        </p:nvSpPr>
        <p:spPr/>
        <p:txBody>
          <a:bodyPr/>
          <a:lstStyle/>
          <a:p>
            <a:fld id="{7D849402-4170-CE4A-A196-BDEB35909225}" type="slidenum">
              <a:rPr lang="en-US" smtClean="0"/>
              <a:pPr/>
              <a:t>36</a:t>
            </a:fld>
            <a:endParaRPr lang="en-US"/>
          </a:p>
        </p:txBody>
      </p:sp>
    </p:spTree>
    <p:extLst>
      <p:ext uri="{BB962C8B-B14F-4D97-AF65-F5344CB8AC3E}">
        <p14:creationId xmlns:p14="http://schemas.microsoft.com/office/powerpoint/2010/main" val="276861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CB26B-1717-4228-9C94-E320D629D4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119957-9BF1-4689-59B9-E92A6040C918}"/>
              </a:ext>
            </a:extLst>
          </p:cNvPr>
          <p:cNvSpPr>
            <a:spLocks noGrp="1"/>
          </p:cNvSpPr>
          <p:nvPr>
            <p:ph type="title"/>
          </p:nvPr>
        </p:nvSpPr>
        <p:spPr>
          <a:xfrm>
            <a:off x="228599" y="140490"/>
            <a:ext cx="8710447" cy="542883"/>
          </a:xfrm>
        </p:spPr>
        <p:txBody>
          <a:bodyPr/>
          <a:lstStyle/>
          <a:p>
            <a:r>
              <a:rPr lang="en-US" sz="2700" dirty="0"/>
              <a:t>2026 Downtown-Diridon CWG Meeting Dates -</a:t>
            </a:r>
          </a:p>
        </p:txBody>
      </p:sp>
      <p:sp>
        <p:nvSpPr>
          <p:cNvPr id="2" name="Content Placeholder 1">
            <a:extLst>
              <a:ext uri="{FF2B5EF4-FFF2-40B4-BE49-F238E27FC236}">
                <a16:creationId xmlns:a16="http://schemas.microsoft.com/office/drawing/2014/main" id="{578B48E3-4CA9-9AE2-2E99-ACA24ACE0791}"/>
              </a:ext>
            </a:extLst>
          </p:cNvPr>
          <p:cNvSpPr>
            <a:spLocks noGrp="1"/>
          </p:cNvSpPr>
          <p:nvPr>
            <p:ph idx="1"/>
          </p:nvPr>
        </p:nvSpPr>
        <p:spPr>
          <a:xfrm>
            <a:off x="228599" y="1050724"/>
            <a:ext cx="8491331" cy="3535625"/>
          </a:xfrm>
        </p:spPr>
        <p:txBody>
          <a:bodyPr vert="horz" lIns="91440" tIns="45720" rIns="91440" bIns="45720" rtlCol="0" anchor="t">
            <a:noAutofit/>
          </a:bodyPr>
          <a:lstStyle/>
          <a:p>
            <a:r>
              <a:rPr lang="en-US" sz="2400" b="1" dirty="0"/>
              <a:t>Tuesday, September 15, 2026</a:t>
            </a:r>
          </a:p>
          <a:p>
            <a:endParaRPr lang="en-US" sz="2400" b="1" dirty="0"/>
          </a:p>
          <a:p>
            <a:r>
              <a:rPr lang="en-US" sz="2400" b="1" dirty="0"/>
              <a:t>Tuesday, November 17, 2026</a:t>
            </a:r>
          </a:p>
        </p:txBody>
      </p:sp>
      <p:sp>
        <p:nvSpPr>
          <p:cNvPr id="3" name="Slide Number Placeholder 2">
            <a:extLst>
              <a:ext uri="{FF2B5EF4-FFF2-40B4-BE49-F238E27FC236}">
                <a16:creationId xmlns:a16="http://schemas.microsoft.com/office/drawing/2014/main" id="{F610CB77-C937-D4A1-5EF6-AFF7E5713A4F}"/>
              </a:ext>
            </a:extLst>
          </p:cNvPr>
          <p:cNvSpPr>
            <a:spLocks noGrp="1"/>
          </p:cNvSpPr>
          <p:nvPr>
            <p:ph type="sldNum" sz="quarter" idx="4"/>
          </p:nvPr>
        </p:nvSpPr>
        <p:spPr/>
        <p:txBody>
          <a:bodyPr/>
          <a:lstStyle/>
          <a:p>
            <a:fld id="{7D849402-4170-CE4A-A196-BDEB35909225}" type="slidenum">
              <a:rPr lang="en-US" smtClean="0"/>
              <a:pPr/>
              <a:t>37</a:t>
            </a:fld>
            <a:endParaRPr lang="en-US"/>
          </a:p>
        </p:txBody>
      </p:sp>
    </p:spTree>
    <p:extLst>
      <p:ext uri="{BB962C8B-B14F-4D97-AF65-F5344CB8AC3E}">
        <p14:creationId xmlns:p14="http://schemas.microsoft.com/office/powerpoint/2010/main" val="3641910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1EE99-490E-1F76-9387-25B2550D1C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B9F177-4DFA-1AB3-EF42-3538747B4B86}"/>
              </a:ext>
            </a:extLst>
          </p:cNvPr>
          <p:cNvSpPr>
            <a:spLocks noGrp="1"/>
          </p:cNvSpPr>
          <p:nvPr>
            <p:ph type="title"/>
          </p:nvPr>
        </p:nvSpPr>
        <p:spPr/>
        <p:txBody>
          <a:bodyPr/>
          <a:lstStyle/>
          <a:p>
            <a:r>
              <a:rPr lang="en-US" sz="2700"/>
              <a:t>Upcoming VTA Meetings</a:t>
            </a:r>
          </a:p>
        </p:txBody>
      </p:sp>
      <p:sp>
        <p:nvSpPr>
          <p:cNvPr id="2" name="Content Placeholder 1">
            <a:extLst>
              <a:ext uri="{FF2B5EF4-FFF2-40B4-BE49-F238E27FC236}">
                <a16:creationId xmlns:a16="http://schemas.microsoft.com/office/drawing/2014/main" id="{F6D0DE95-A3DD-83F5-989A-127FD0665A60}"/>
              </a:ext>
            </a:extLst>
          </p:cNvPr>
          <p:cNvSpPr>
            <a:spLocks noGrp="1"/>
          </p:cNvSpPr>
          <p:nvPr>
            <p:ph idx="1"/>
          </p:nvPr>
        </p:nvSpPr>
        <p:spPr>
          <a:xfrm>
            <a:off x="228599" y="1005903"/>
            <a:ext cx="8694679" cy="3761362"/>
          </a:xfrm>
        </p:spPr>
        <p:txBody>
          <a:bodyPr vert="horz" lIns="91440" tIns="45720" rIns="91440" bIns="45720" rtlCol="0" anchor="t">
            <a:noAutofit/>
          </a:bodyPr>
          <a:lstStyle/>
          <a:p>
            <a:r>
              <a:rPr lang="en-US" sz="2400" b="1"/>
              <a:t>VTA's BART Silicon Valley Phase II Oversight Committee</a:t>
            </a:r>
          </a:p>
          <a:p>
            <a:r>
              <a:rPr lang="en-US"/>
              <a:t>Thursday, March 12, 2026 | 12:00 PM</a:t>
            </a:r>
          </a:p>
          <a:p>
            <a:r>
              <a:rPr lang="en-US"/>
              <a:t>Thursday, April 9, 2026 | 12:00 PM</a:t>
            </a:r>
          </a:p>
          <a:p>
            <a:r>
              <a:rPr lang="en-US"/>
              <a:t>Thursday, May 14, 2026 | 12:00 PM</a:t>
            </a:r>
          </a:p>
          <a:p>
            <a:r>
              <a:rPr lang="en-US"/>
              <a:t>Thursday, June 11, 2026 | 12:00 PM</a:t>
            </a:r>
          </a:p>
          <a:p>
            <a:endParaRPr lang="en-US"/>
          </a:p>
          <a:p>
            <a:r>
              <a:rPr lang="en-US" sz="2400" b="1"/>
              <a:t>VTA BOARD OF DIRECTORS MEETING</a:t>
            </a:r>
          </a:p>
          <a:p>
            <a:r>
              <a:rPr lang="en-US"/>
              <a:t>Thursday, April 2, 2026 | 5:30 PM</a:t>
            </a:r>
          </a:p>
          <a:p>
            <a:r>
              <a:rPr lang="en-US"/>
              <a:t>Thursday, May 7, 2026 | 5:30 PM</a:t>
            </a:r>
          </a:p>
          <a:p>
            <a:r>
              <a:rPr lang="en-US"/>
              <a:t>Thursday, June 4, 2026 | 5:30 PM</a:t>
            </a:r>
          </a:p>
          <a:p>
            <a:endParaRPr lang="en-US"/>
          </a:p>
        </p:txBody>
      </p:sp>
      <p:sp>
        <p:nvSpPr>
          <p:cNvPr id="3" name="Slide Number Placeholder 2">
            <a:extLst>
              <a:ext uri="{FF2B5EF4-FFF2-40B4-BE49-F238E27FC236}">
                <a16:creationId xmlns:a16="http://schemas.microsoft.com/office/drawing/2014/main" id="{CE74A927-30BF-1652-E29D-0ED69F3848BB}"/>
              </a:ext>
            </a:extLst>
          </p:cNvPr>
          <p:cNvSpPr>
            <a:spLocks noGrp="1"/>
          </p:cNvSpPr>
          <p:nvPr>
            <p:ph type="sldNum" sz="quarter" idx="4"/>
          </p:nvPr>
        </p:nvSpPr>
        <p:spPr/>
        <p:txBody>
          <a:bodyPr/>
          <a:lstStyle/>
          <a:p>
            <a:fld id="{7D849402-4170-CE4A-A196-BDEB35909225}" type="slidenum">
              <a:rPr lang="en-US" smtClean="0"/>
              <a:pPr/>
              <a:t>38</a:t>
            </a:fld>
            <a:endParaRPr lang="en-US"/>
          </a:p>
        </p:txBody>
      </p:sp>
    </p:spTree>
    <p:extLst>
      <p:ext uri="{BB962C8B-B14F-4D97-AF65-F5344CB8AC3E}">
        <p14:creationId xmlns:p14="http://schemas.microsoft.com/office/powerpoint/2010/main" val="4236766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6EF57-2D7F-FAD4-8924-38CC5B4DD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C15AB-C961-1BD6-E706-A064008A01E7}"/>
              </a:ext>
            </a:extLst>
          </p:cNvPr>
          <p:cNvSpPr>
            <a:spLocks noGrp="1"/>
          </p:cNvSpPr>
          <p:nvPr>
            <p:ph type="title"/>
          </p:nvPr>
        </p:nvSpPr>
        <p:spPr/>
        <p:txBody>
          <a:bodyPr/>
          <a:lstStyle/>
          <a:p>
            <a:r>
              <a:rPr lang="en-US">
                <a:latin typeface="Arial"/>
                <a:cs typeface="Arial"/>
              </a:rPr>
              <a:t>Questions?</a:t>
            </a:r>
            <a:endParaRPr lang="en-US"/>
          </a:p>
        </p:txBody>
      </p:sp>
      <p:sp>
        <p:nvSpPr>
          <p:cNvPr id="3" name="Slide Number Placeholder 2">
            <a:extLst>
              <a:ext uri="{FF2B5EF4-FFF2-40B4-BE49-F238E27FC236}">
                <a16:creationId xmlns:a16="http://schemas.microsoft.com/office/drawing/2014/main" id="{2C8A4A77-ADB8-7B7B-A47D-F18062992FD9}"/>
              </a:ext>
            </a:extLst>
          </p:cNvPr>
          <p:cNvSpPr>
            <a:spLocks noGrp="1"/>
          </p:cNvSpPr>
          <p:nvPr>
            <p:ph type="sldNum" sz="quarter" idx="4"/>
          </p:nvPr>
        </p:nvSpPr>
        <p:spPr/>
        <p:txBody>
          <a:bodyPr/>
          <a:lstStyle/>
          <a:p>
            <a:fld id="{7D849402-4170-CE4A-A196-BDEB35909225}" type="slidenum">
              <a:rPr lang="en-US" smtClean="0"/>
              <a:pPr/>
              <a:t>39</a:t>
            </a:fld>
            <a:endParaRPr lang="en-US"/>
          </a:p>
        </p:txBody>
      </p:sp>
    </p:spTree>
    <p:extLst>
      <p:ext uri="{BB962C8B-B14F-4D97-AF65-F5344CB8AC3E}">
        <p14:creationId xmlns:p14="http://schemas.microsoft.com/office/powerpoint/2010/main" val="223722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0AB7-311E-4D16-817F-53E859496239}"/>
              </a:ext>
            </a:extLst>
          </p:cNvPr>
          <p:cNvSpPr>
            <a:spLocks noGrp="1"/>
          </p:cNvSpPr>
          <p:nvPr>
            <p:ph type="title"/>
          </p:nvPr>
        </p:nvSpPr>
        <p:spPr/>
        <p:txBody>
          <a:bodyPr/>
          <a:lstStyle/>
          <a:p>
            <a:r>
              <a:rPr lang="en-US">
                <a:latin typeface="Arial"/>
                <a:cs typeface="Arial"/>
              </a:rPr>
              <a:t>Phase II Program Update</a:t>
            </a:r>
            <a:endParaRPr lang="en-US"/>
          </a:p>
        </p:txBody>
      </p:sp>
      <p:sp>
        <p:nvSpPr>
          <p:cNvPr id="3" name="Slide Number Placeholder 2">
            <a:extLst>
              <a:ext uri="{FF2B5EF4-FFF2-40B4-BE49-F238E27FC236}">
                <a16:creationId xmlns:a16="http://schemas.microsoft.com/office/drawing/2014/main" id="{D14864A7-8B54-8F80-26D0-2CA70C7F355C}"/>
              </a:ext>
            </a:extLst>
          </p:cNvPr>
          <p:cNvSpPr>
            <a:spLocks noGrp="1"/>
          </p:cNvSpPr>
          <p:nvPr>
            <p:ph type="sldNum" sz="quarter" idx="4"/>
          </p:nvPr>
        </p:nvSpPr>
        <p:spPr/>
        <p:txBody>
          <a:bodyPr/>
          <a:lstStyle/>
          <a:p>
            <a:fld id="{7D849402-4170-CE4A-A196-BDEB35909225}" type="slidenum">
              <a:rPr lang="en-US" smtClean="0"/>
              <a:pPr/>
              <a:t>4</a:t>
            </a:fld>
            <a:endParaRPr lang="en-US"/>
          </a:p>
        </p:txBody>
      </p:sp>
    </p:spTree>
    <p:extLst>
      <p:ext uri="{BB962C8B-B14F-4D97-AF65-F5344CB8AC3E}">
        <p14:creationId xmlns:p14="http://schemas.microsoft.com/office/powerpoint/2010/main" val="418979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D61F-E9B3-E713-D9BF-E860661BF4E4}"/>
            </a:ext>
          </a:extLst>
        </p:cNvPr>
        <p:cNvGrpSpPr/>
        <p:nvPr/>
      </p:nvGrpSpPr>
      <p:grpSpPr>
        <a:xfrm>
          <a:off x="0" y="0"/>
          <a:ext cx="0" cy="0"/>
          <a:chOff x="0" y="0"/>
          <a:chExt cx="0" cy="0"/>
        </a:xfrm>
      </p:grpSpPr>
      <p:sp>
        <p:nvSpPr>
          <p:cNvPr id="14" name="Title 3">
            <a:extLst>
              <a:ext uri="{FF2B5EF4-FFF2-40B4-BE49-F238E27FC236}">
                <a16:creationId xmlns:a16="http://schemas.microsoft.com/office/drawing/2014/main" id="{38E002CF-C678-4881-32D1-FD3B2A886CA7}"/>
              </a:ext>
            </a:extLst>
          </p:cNvPr>
          <p:cNvSpPr>
            <a:spLocks noGrp="1"/>
          </p:cNvSpPr>
          <p:nvPr>
            <p:ph type="title"/>
          </p:nvPr>
        </p:nvSpPr>
        <p:spPr>
          <a:xfrm>
            <a:off x="228600" y="149104"/>
            <a:ext cx="9144000" cy="542883"/>
          </a:xfrm>
        </p:spPr>
        <p:txBody>
          <a:bodyPr/>
          <a:lstStyle/>
          <a:p>
            <a:pPr algn="l"/>
            <a:r>
              <a:rPr lang="en-US" sz="2700" dirty="0">
                <a:latin typeface="Arial"/>
              </a:rPr>
              <a:t>Recap of 2025</a:t>
            </a:r>
          </a:p>
        </p:txBody>
      </p:sp>
      <p:sp>
        <p:nvSpPr>
          <p:cNvPr id="2" name="Content Placeholder 1">
            <a:extLst>
              <a:ext uri="{FF2B5EF4-FFF2-40B4-BE49-F238E27FC236}">
                <a16:creationId xmlns:a16="http://schemas.microsoft.com/office/drawing/2014/main" id="{98825C0B-4748-2E0C-A3D7-45FDB667AC03}"/>
              </a:ext>
            </a:extLst>
          </p:cNvPr>
          <p:cNvSpPr>
            <a:spLocks noGrp="1"/>
          </p:cNvSpPr>
          <p:nvPr>
            <p:ph idx="1"/>
          </p:nvPr>
        </p:nvSpPr>
        <p:spPr>
          <a:xfrm>
            <a:off x="228600" y="965213"/>
            <a:ext cx="8915400" cy="3802052"/>
          </a:xfrm>
        </p:spPr>
        <p:txBody>
          <a:bodyPr vert="horz" lIns="68580" tIns="34290" rIns="68580" bIns="34290" rtlCol="0" anchor="t">
            <a:noAutofit/>
          </a:bodyPr>
          <a:lstStyle/>
          <a:p>
            <a:pPr marL="257175" indent="-257175">
              <a:spcBef>
                <a:spcPts val="750"/>
              </a:spcBef>
              <a:buFont typeface="Wingdings" panose="020B0604020202020204" pitchFamily="34" charset="0"/>
              <a:buChar char="ü"/>
            </a:pPr>
            <a:r>
              <a:rPr lang="en-US" sz="1800" b="1" dirty="0">
                <a:latin typeface="Arial"/>
                <a:cs typeface="Arial"/>
              </a:rPr>
              <a:t>Winter 2025 </a:t>
            </a:r>
            <a:r>
              <a:rPr lang="en-US" sz="1800" dirty="0">
                <a:latin typeface="Arial"/>
                <a:cs typeface="Arial"/>
              </a:rPr>
              <a:t>Level 2 Cost Savings</a:t>
            </a:r>
            <a:endParaRPr lang="en-US" dirty="0"/>
          </a:p>
          <a:p>
            <a:pPr marL="257175" indent="-257175">
              <a:spcBef>
                <a:spcPts val="750"/>
              </a:spcBef>
              <a:buFont typeface="Wingdings" panose="020B0604020202020204" pitchFamily="34" charset="0"/>
              <a:buChar char="ü"/>
            </a:pPr>
            <a:endParaRPr lang="en-US" sz="900" dirty="0">
              <a:latin typeface="Arial"/>
              <a:cs typeface="Arial"/>
            </a:endParaRPr>
          </a:p>
          <a:p>
            <a:pPr marL="257175" indent="-257175">
              <a:spcBef>
                <a:spcPts val="750"/>
              </a:spcBef>
              <a:buFont typeface="Wingdings" panose="020B0604020202020204" pitchFamily="34" charset="0"/>
              <a:buChar char="ü"/>
            </a:pPr>
            <a:r>
              <a:rPr lang="en-US" sz="1800" b="1" dirty="0">
                <a:latin typeface="Arial"/>
                <a:cs typeface="Arial"/>
              </a:rPr>
              <a:t>Spring 2025 </a:t>
            </a:r>
            <a:r>
              <a:rPr lang="en-US" sz="1800" dirty="0">
                <a:latin typeface="Arial"/>
                <a:cs typeface="Arial"/>
              </a:rPr>
              <a:t>Start of TBM Launch Structure Construction </a:t>
            </a:r>
          </a:p>
          <a:p>
            <a:pPr marL="128588" indent="-128588">
              <a:spcBef>
                <a:spcPts val="750"/>
              </a:spcBef>
              <a:buFont typeface="Wingdings"/>
              <a:buChar char="ü"/>
            </a:pPr>
            <a:endParaRPr lang="en-US" sz="900" b="1" dirty="0">
              <a:latin typeface="Arial"/>
              <a:cs typeface="Arial"/>
            </a:endParaRPr>
          </a:p>
          <a:p>
            <a:pPr marL="257175" indent="-257175">
              <a:spcBef>
                <a:spcPts val="750"/>
              </a:spcBef>
              <a:buFont typeface="Wingdings" panose="020B0604020202020204" pitchFamily="34" charset="0"/>
              <a:buChar char="ü"/>
            </a:pPr>
            <a:r>
              <a:rPr lang="en-US" sz="1800" b="1" dirty="0">
                <a:latin typeface="Arial"/>
                <a:cs typeface="Arial"/>
              </a:rPr>
              <a:t>Summer 2025 </a:t>
            </a:r>
            <a:r>
              <a:rPr lang="en-US" sz="1800" dirty="0">
                <a:latin typeface="Arial"/>
                <a:cs typeface="Arial"/>
              </a:rPr>
              <a:t>Level 3 Tunnel Task Force Evaluation  </a:t>
            </a:r>
          </a:p>
          <a:p>
            <a:pPr marL="257175" indent="-257175">
              <a:spcBef>
                <a:spcPts val="750"/>
              </a:spcBef>
              <a:buFont typeface="Wingdings" panose="020B0604020202020204" pitchFamily="34" charset="0"/>
              <a:buChar char="ü"/>
            </a:pPr>
            <a:endParaRPr lang="en-US" sz="900" b="1" dirty="0">
              <a:latin typeface="Arial"/>
              <a:cs typeface="Arial"/>
            </a:endParaRPr>
          </a:p>
          <a:p>
            <a:pPr marL="257175" indent="-257175">
              <a:spcBef>
                <a:spcPts val="750"/>
              </a:spcBef>
              <a:buFont typeface="Wingdings" panose="020B0604020202020204" pitchFamily="34" charset="0"/>
              <a:buChar char="ü"/>
            </a:pPr>
            <a:r>
              <a:rPr lang="en-US" sz="1800" b="1" dirty="0">
                <a:latin typeface="Arial"/>
                <a:cs typeface="Arial"/>
              </a:rPr>
              <a:t>August/September 2025 </a:t>
            </a:r>
            <a:r>
              <a:rPr lang="en-US" sz="1800" dirty="0">
                <a:latin typeface="Arial"/>
                <a:cs typeface="Arial"/>
              </a:rPr>
              <a:t>Independent Peer Review</a:t>
            </a:r>
          </a:p>
          <a:p>
            <a:pPr marL="257175" indent="-257175">
              <a:spcBef>
                <a:spcPts val="750"/>
              </a:spcBef>
              <a:buFont typeface="Wingdings" panose="020B0604020202020204" pitchFamily="34" charset="0"/>
              <a:buChar char="ü"/>
            </a:pPr>
            <a:endParaRPr lang="en-US" sz="900" b="1" dirty="0">
              <a:latin typeface="Arial"/>
              <a:cs typeface="Arial"/>
            </a:endParaRPr>
          </a:p>
          <a:p>
            <a:pPr marL="257175" indent="-257175">
              <a:spcBef>
                <a:spcPts val="750"/>
              </a:spcBef>
              <a:buFont typeface="Wingdings" panose="020B0604020202020204" pitchFamily="34" charset="0"/>
              <a:buChar char="ü"/>
            </a:pPr>
            <a:r>
              <a:rPr lang="en-US" sz="1800" b="1" dirty="0">
                <a:latin typeface="Arial"/>
                <a:cs typeface="Arial"/>
              </a:rPr>
              <a:t>October 2025 </a:t>
            </a:r>
            <a:r>
              <a:rPr lang="en-US" sz="1800" dirty="0">
                <a:latin typeface="Arial"/>
                <a:cs typeface="Arial"/>
              </a:rPr>
              <a:t>Project Configuration Approval (53’ TBM for entire alignment) </a:t>
            </a:r>
          </a:p>
          <a:p>
            <a:pPr marL="257175" indent="-257175">
              <a:spcBef>
                <a:spcPts val="750"/>
              </a:spcBef>
              <a:buFont typeface="Wingdings" panose="020B0604020202020204" pitchFamily="34" charset="0"/>
              <a:buChar char="ü"/>
            </a:pPr>
            <a:endParaRPr lang="en-US" sz="900" dirty="0">
              <a:latin typeface="Arial"/>
              <a:cs typeface="Arial"/>
            </a:endParaRPr>
          </a:p>
          <a:p>
            <a:pPr marL="257175" indent="-257175">
              <a:spcBef>
                <a:spcPts val="750"/>
              </a:spcBef>
              <a:buFont typeface="Wingdings" panose="020B0604020202020204" pitchFamily="34" charset="0"/>
              <a:buChar char="ü"/>
            </a:pPr>
            <a:r>
              <a:rPr lang="en-US" sz="1800" b="1" dirty="0">
                <a:latin typeface="Arial"/>
                <a:cs typeface="Arial"/>
              </a:rPr>
              <a:t>Fall 2025 </a:t>
            </a:r>
            <a:r>
              <a:rPr lang="en-US" sz="1800" dirty="0">
                <a:latin typeface="Arial"/>
                <a:cs typeface="Arial"/>
              </a:rPr>
              <a:t>Ramping up for design advancement, contract packaging, and FFGA application planning  </a:t>
            </a:r>
          </a:p>
          <a:p>
            <a:pPr marL="257175" indent="-257175">
              <a:spcBef>
                <a:spcPts val="750"/>
              </a:spcBef>
              <a:buFont typeface="Wingdings" panose="020B0604020202020204" pitchFamily="34" charset="0"/>
              <a:buChar char="ü"/>
            </a:pPr>
            <a:endParaRPr lang="en-US" sz="1875" dirty="0">
              <a:latin typeface="Arial"/>
              <a:cs typeface="Arial"/>
            </a:endParaRPr>
          </a:p>
          <a:p>
            <a:pPr marL="257175" indent="-257175">
              <a:spcBef>
                <a:spcPts val="750"/>
              </a:spcBef>
              <a:buFont typeface="Wingdings" panose="020B0604020202020204" pitchFamily="34" charset="0"/>
              <a:buChar char="ü"/>
            </a:pPr>
            <a:endParaRPr lang="en-US" sz="1688" dirty="0">
              <a:latin typeface="Arial"/>
              <a:cs typeface="Arial"/>
            </a:endParaRPr>
          </a:p>
          <a:p>
            <a:pPr marL="675323" lvl="1" indent="0">
              <a:spcBef>
                <a:spcPts val="750"/>
              </a:spcBef>
              <a:buNone/>
            </a:pPr>
            <a:endParaRPr lang="en-US" sz="1875" dirty="0"/>
          </a:p>
          <a:p>
            <a:pPr marL="342900" indent="-342900">
              <a:buFont typeface="Wingdings" panose="020B0604020202020204" pitchFamily="34" charset="0"/>
              <a:buChar char="ü"/>
            </a:pPr>
            <a:endParaRPr lang="en-US" sz="1988" dirty="0">
              <a:solidFill>
                <a:srgbClr val="1F497D"/>
              </a:solidFill>
            </a:endParaRPr>
          </a:p>
        </p:txBody>
      </p:sp>
      <p:pic>
        <p:nvPicPr>
          <p:cNvPr id="7" name="Graphic 6">
            <a:extLst>
              <a:ext uri="{FF2B5EF4-FFF2-40B4-BE49-F238E27FC236}">
                <a16:creationId xmlns:a16="http://schemas.microsoft.com/office/drawing/2014/main" id="{294CEBA7-BF33-0E76-3743-0AB73073FC9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994" y="907270"/>
            <a:ext cx="428376" cy="428376"/>
          </a:xfrm>
          <a:prstGeom prst="rect">
            <a:avLst/>
          </a:prstGeom>
        </p:spPr>
      </p:pic>
      <p:pic>
        <p:nvPicPr>
          <p:cNvPr id="8" name="Graphic 7">
            <a:extLst>
              <a:ext uri="{FF2B5EF4-FFF2-40B4-BE49-F238E27FC236}">
                <a16:creationId xmlns:a16="http://schemas.microsoft.com/office/drawing/2014/main" id="{B885DEB9-2EEC-3701-25A1-768C9FA3CB6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9646" y="1504452"/>
            <a:ext cx="428376" cy="428376"/>
          </a:xfrm>
          <a:prstGeom prst="rect">
            <a:avLst/>
          </a:prstGeom>
        </p:spPr>
      </p:pic>
      <p:pic>
        <p:nvPicPr>
          <p:cNvPr id="6" name="Graphic 5">
            <a:extLst>
              <a:ext uri="{FF2B5EF4-FFF2-40B4-BE49-F238E27FC236}">
                <a16:creationId xmlns:a16="http://schemas.microsoft.com/office/drawing/2014/main" id="{7D082A95-3CB7-6E09-FE5C-77F9DEDE06E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994" y="2100903"/>
            <a:ext cx="428376" cy="428376"/>
          </a:xfrm>
          <a:prstGeom prst="rect">
            <a:avLst/>
          </a:prstGeom>
        </p:spPr>
      </p:pic>
      <p:pic>
        <p:nvPicPr>
          <p:cNvPr id="9" name="Graphic 8">
            <a:extLst>
              <a:ext uri="{FF2B5EF4-FFF2-40B4-BE49-F238E27FC236}">
                <a16:creationId xmlns:a16="http://schemas.microsoft.com/office/drawing/2014/main" id="{D2669E51-8181-0A69-3B36-B782942D81D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7095" y="2672400"/>
            <a:ext cx="428376" cy="428376"/>
          </a:xfrm>
          <a:prstGeom prst="rect">
            <a:avLst/>
          </a:prstGeom>
        </p:spPr>
      </p:pic>
      <p:pic>
        <p:nvPicPr>
          <p:cNvPr id="10" name="Graphic 9">
            <a:extLst>
              <a:ext uri="{FF2B5EF4-FFF2-40B4-BE49-F238E27FC236}">
                <a16:creationId xmlns:a16="http://schemas.microsoft.com/office/drawing/2014/main" id="{5CC9C80A-2420-A50F-CE90-93030DACBEB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653" y="3287445"/>
            <a:ext cx="428376" cy="428376"/>
          </a:xfrm>
          <a:prstGeom prst="rect">
            <a:avLst/>
          </a:prstGeom>
        </p:spPr>
      </p:pic>
      <p:pic>
        <p:nvPicPr>
          <p:cNvPr id="11" name="Graphic 10">
            <a:extLst>
              <a:ext uri="{FF2B5EF4-FFF2-40B4-BE49-F238E27FC236}">
                <a16:creationId xmlns:a16="http://schemas.microsoft.com/office/drawing/2014/main" id="{CBA2E934-5A2A-E8CB-6C3B-3FCD1DA14C3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652" y="3883328"/>
            <a:ext cx="428376" cy="428376"/>
          </a:xfrm>
          <a:prstGeom prst="rect">
            <a:avLst/>
          </a:prstGeom>
        </p:spPr>
      </p:pic>
      <p:sp>
        <p:nvSpPr>
          <p:cNvPr id="3" name="Slide Number Placeholder 2">
            <a:extLst>
              <a:ext uri="{FF2B5EF4-FFF2-40B4-BE49-F238E27FC236}">
                <a16:creationId xmlns:a16="http://schemas.microsoft.com/office/drawing/2014/main" id="{8477D06A-8816-C066-350D-DE1D10A08598}"/>
              </a:ext>
            </a:extLst>
          </p:cNvPr>
          <p:cNvSpPr>
            <a:spLocks noGrp="1"/>
          </p:cNvSpPr>
          <p:nvPr>
            <p:ph type="sldNum" sz="quarter" idx="4"/>
          </p:nvPr>
        </p:nvSpPr>
        <p:spPr/>
        <p:txBody>
          <a:bodyPr/>
          <a:lstStyle/>
          <a:p>
            <a:pPr>
              <a:defRPr/>
            </a:pPr>
            <a:fld id="{7D849402-4170-CE4A-A196-BDEB35909225}" type="slidenum">
              <a:rPr lang="en-US" smtClean="0"/>
              <a:pPr>
                <a:defRPr/>
              </a:pPr>
              <a:t>5</a:t>
            </a:fld>
            <a:endParaRPr lang="en-US"/>
          </a:p>
        </p:txBody>
      </p:sp>
    </p:spTree>
    <p:extLst>
      <p:ext uri="{BB962C8B-B14F-4D97-AF65-F5344CB8AC3E}">
        <p14:creationId xmlns:p14="http://schemas.microsoft.com/office/powerpoint/2010/main" val="1486907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DB5DE9-4390-6269-40B1-2EAA38E73920}"/>
              </a:ext>
            </a:extLst>
          </p:cNvPr>
          <p:cNvSpPr>
            <a:spLocks noGrp="1"/>
          </p:cNvSpPr>
          <p:nvPr>
            <p:ph type="title"/>
          </p:nvPr>
        </p:nvSpPr>
        <p:spPr>
          <a:xfrm>
            <a:off x="226646" y="163284"/>
            <a:ext cx="9210294" cy="542883"/>
          </a:xfrm>
        </p:spPr>
        <p:txBody>
          <a:bodyPr/>
          <a:lstStyle/>
          <a:p>
            <a:pPr algn="l"/>
            <a:r>
              <a:rPr lang="en-US" sz="2700" dirty="0">
                <a:latin typeface="Arial"/>
              </a:rPr>
              <a:t>Current Efforts Underway</a:t>
            </a:r>
          </a:p>
        </p:txBody>
      </p:sp>
      <p:sp>
        <p:nvSpPr>
          <p:cNvPr id="2" name="Content Placeholder 1">
            <a:extLst>
              <a:ext uri="{FF2B5EF4-FFF2-40B4-BE49-F238E27FC236}">
                <a16:creationId xmlns:a16="http://schemas.microsoft.com/office/drawing/2014/main" id="{94589C2A-B953-3BEE-723C-5E640F966141}"/>
              </a:ext>
            </a:extLst>
          </p:cNvPr>
          <p:cNvSpPr>
            <a:spLocks noGrp="1"/>
          </p:cNvSpPr>
          <p:nvPr>
            <p:ph idx="1"/>
          </p:nvPr>
        </p:nvSpPr>
        <p:spPr>
          <a:xfrm>
            <a:off x="226646" y="1109287"/>
            <a:ext cx="7307385" cy="3254857"/>
          </a:xfrm>
        </p:spPr>
        <p:txBody>
          <a:bodyPr vert="horz" lIns="68580" tIns="34290" rIns="68580" bIns="34290" rtlCol="0" anchor="t">
            <a:noAutofit/>
          </a:bodyPr>
          <a:lstStyle/>
          <a:p>
            <a:pPr marL="342900" indent="-342900">
              <a:spcBef>
                <a:spcPts val="1050"/>
              </a:spcBef>
              <a:spcAft>
                <a:spcPts val="75"/>
              </a:spcAft>
              <a:buFont typeface="Arial" panose="020B0604020202020204" pitchFamily="34" charset="0"/>
              <a:buChar char="•"/>
            </a:pPr>
            <a:r>
              <a:rPr lang="en-US" sz="1800">
                <a:latin typeface="Arial"/>
                <a:cs typeface="Arial"/>
              </a:rPr>
              <a:t>Ongoing stakeholder engagement &amp; community outreach</a:t>
            </a:r>
            <a:endParaRPr lang="en-US" sz="1800"/>
          </a:p>
          <a:p>
            <a:pPr marL="342900" indent="-342900">
              <a:spcBef>
                <a:spcPts val="1050"/>
              </a:spcBef>
              <a:spcAft>
                <a:spcPts val="75"/>
              </a:spcAft>
              <a:buFont typeface="Arial" panose="020B0604020202020204" pitchFamily="34" charset="0"/>
              <a:buChar char="•"/>
            </a:pPr>
            <a:r>
              <a:rPr lang="en-US" sz="1800">
                <a:latin typeface="Arial"/>
                <a:cs typeface="Arial"/>
              </a:rPr>
              <a:t>Advancing design towards 60%</a:t>
            </a:r>
          </a:p>
          <a:p>
            <a:pPr marL="342900" indent="-342900">
              <a:spcBef>
                <a:spcPts val="1050"/>
              </a:spcBef>
              <a:spcAft>
                <a:spcPts val="75"/>
              </a:spcAft>
              <a:buFont typeface="Arial" panose="020B0604020202020204" pitchFamily="34" charset="0"/>
              <a:buChar char="•"/>
            </a:pPr>
            <a:r>
              <a:rPr lang="en-US" sz="1800">
                <a:latin typeface="Arial"/>
                <a:cs typeface="Arial"/>
              </a:rPr>
              <a:t>Updating baseline cost, schedule and risk</a:t>
            </a:r>
          </a:p>
          <a:p>
            <a:pPr marL="342900" indent="-342900">
              <a:spcBef>
                <a:spcPts val="1050"/>
              </a:spcBef>
              <a:spcAft>
                <a:spcPts val="75"/>
              </a:spcAft>
              <a:buFont typeface="Arial" panose="020B0604020202020204" pitchFamily="34" charset="0"/>
              <a:buChar char="•"/>
            </a:pPr>
            <a:r>
              <a:rPr lang="en-US" sz="1800">
                <a:latin typeface="Arial"/>
                <a:cs typeface="Arial"/>
              </a:rPr>
              <a:t>Preparing for FFGA readiness document </a:t>
            </a:r>
          </a:p>
          <a:p>
            <a:pPr marL="342900" indent="-342900">
              <a:spcBef>
                <a:spcPts val="1050"/>
              </a:spcBef>
              <a:spcAft>
                <a:spcPts val="75"/>
              </a:spcAft>
              <a:buFont typeface="Arial" panose="020B0604020202020204" pitchFamily="34" charset="0"/>
              <a:buChar char="•"/>
            </a:pPr>
            <a:r>
              <a:rPr lang="en-US" sz="1800">
                <a:latin typeface="Arial"/>
                <a:cs typeface="Arial"/>
              </a:rPr>
              <a:t>Reviewing contract packaging and delivery approaches </a:t>
            </a:r>
          </a:p>
          <a:p>
            <a:pPr marL="342900" indent="-342900">
              <a:spcBef>
                <a:spcPts val="1050"/>
              </a:spcBef>
              <a:spcAft>
                <a:spcPts val="75"/>
              </a:spcAft>
              <a:buFont typeface="Arial" panose="020B0604020202020204" pitchFamily="34" charset="0"/>
              <a:buChar char="•"/>
            </a:pPr>
            <a:r>
              <a:rPr lang="en-US" sz="1800">
                <a:latin typeface="Arial"/>
                <a:cs typeface="Arial"/>
              </a:rPr>
              <a:t>West Portal/TBM Launch Structure construction</a:t>
            </a:r>
          </a:p>
          <a:p>
            <a:pPr marL="342900" indent="-342900">
              <a:spcBef>
                <a:spcPts val="1050"/>
              </a:spcBef>
              <a:spcAft>
                <a:spcPts val="75"/>
              </a:spcAft>
              <a:buFont typeface="Arial" panose="020B0604020202020204" pitchFamily="34" charset="0"/>
              <a:buChar char="•"/>
            </a:pPr>
            <a:r>
              <a:rPr lang="en-US" sz="1800">
                <a:latin typeface="Arial"/>
                <a:cs typeface="Arial"/>
              </a:rPr>
              <a:t>Evaluating additional early work construction opportunities</a:t>
            </a:r>
          </a:p>
          <a:p>
            <a:endParaRPr lang="en-US" sz="1800"/>
          </a:p>
          <a:p>
            <a:pPr marL="342900" indent="-342900">
              <a:buFont typeface="Arial" panose="020B0604020202020204" pitchFamily="34" charset="0"/>
              <a:buChar char="•"/>
            </a:pPr>
            <a:endParaRPr lang="en-US" sz="1800"/>
          </a:p>
        </p:txBody>
      </p:sp>
      <p:sp>
        <p:nvSpPr>
          <p:cNvPr id="3" name="Slide Number Placeholder 2">
            <a:extLst>
              <a:ext uri="{FF2B5EF4-FFF2-40B4-BE49-F238E27FC236}">
                <a16:creationId xmlns:a16="http://schemas.microsoft.com/office/drawing/2014/main" id="{1DFF3DA1-06DA-D702-2AFB-3EE0E8F57AEC}"/>
              </a:ext>
            </a:extLst>
          </p:cNvPr>
          <p:cNvSpPr>
            <a:spLocks noGrp="1"/>
          </p:cNvSpPr>
          <p:nvPr>
            <p:ph type="sldNum" sz="quarter" idx="4"/>
          </p:nvPr>
        </p:nvSpPr>
        <p:spPr/>
        <p:txBody>
          <a:bodyPr/>
          <a:lstStyle/>
          <a:p>
            <a:pPr>
              <a:defRPr/>
            </a:pPr>
            <a:fld id="{7D849402-4170-CE4A-A196-BDEB35909225}" type="slidenum">
              <a:rPr lang="en-US" smtClean="0"/>
              <a:pPr>
                <a:defRPr/>
              </a:pPr>
              <a:t>6</a:t>
            </a:fld>
            <a:endParaRPr lang="en-US"/>
          </a:p>
        </p:txBody>
      </p:sp>
    </p:spTree>
    <p:extLst>
      <p:ext uri="{BB962C8B-B14F-4D97-AF65-F5344CB8AC3E}">
        <p14:creationId xmlns:p14="http://schemas.microsoft.com/office/powerpoint/2010/main" val="324367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10575C-0B99-4E5F-A010-8EFC63FEDED0}"/>
              </a:ext>
            </a:extLst>
          </p:cNvPr>
          <p:cNvSpPr>
            <a:spLocks noGrp="1"/>
          </p:cNvSpPr>
          <p:nvPr>
            <p:ph type="title"/>
          </p:nvPr>
        </p:nvSpPr>
        <p:spPr>
          <a:xfrm>
            <a:off x="233291" y="139804"/>
            <a:ext cx="7538293" cy="542883"/>
          </a:xfrm>
        </p:spPr>
        <p:txBody>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r>
              <a:rPr lang="en-US" sz="2200" dirty="0">
                <a:solidFill>
                  <a:schemeClr val="bg1"/>
                </a:solidFill>
              </a:rPr>
              <a:t>Elements To Be Constructed Before Tunneling Begins</a:t>
            </a:r>
          </a:p>
        </p:txBody>
      </p:sp>
      <p:sp>
        <p:nvSpPr>
          <p:cNvPr id="10" name="Rectangle 9">
            <a:extLst>
              <a:ext uri="{FF2B5EF4-FFF2-40B4-BE49-F238E27FC236}">
                <a16:creationId xmlns:a16="http://schemas.microsoft.com/office/drawing/2014/main" id="{3606FA7A-CC57-9F95-9B2E-486D08FF0711}"/>
              </a:ext>
              <a:ext uri="{C183D7F6-B498-43B3-948B-1728B52AA6E4}">
                <adec:decorative xmlns:adec="http://schemas.microsoft.com/office/drawing/2017/decorative" val="1"/>
              </a:ext>
            </a:extLst>
          </p:cNvPr>
          <p:cNvSpPr/>
          <p:nvPr/>
        </p:nvSpPr>
        <p:spPr>
          <a:xfrm>
            <a:off x="85725" y="4357688"/>
            <a:ext cx="1435894" cy="764381"/>
          </a:xfrm>
          <a:prstGeom prst="rect">
            <a:avLst/>
          </a:pr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3" name="Picture 2" descr="A birdseye view map showing the elements to be constructed before tunneling begins including electrical equipment, tunnel lining factory, the tunnel boring machine launch structure, noise curtain, tunnel conveyor systems, gantry cranes, tunnel lining storage, and an excavated materials bin.">
            <a:extLst>
              <a:ext uri="{FF2B5EF4-FFF2-40B4-BE49-F238E27FC236}">
                <a16:creationId xmlns:a16="http://schemas.microsoft.com/office/drawing/2014/main" id="{CB904F5A-7E63-4E07-917A-EAB47D2D0A3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
                    </a14:imgEffect>
                  </a14:imgLayer>
                </a14:imgProps>
              </a:ext>
            </a:extLst>
          </a:blip>
          <a:srcRect t="3450" b="5075"/>
          <a:stretch/>
        </p:blipFill>
        <p:spPr>
          <a:xfrm>
            <a:off x="440350" y="726029"/>
            <a:ext cx="8193564" cy="4241760"/>
          </a:xfrm>
          <a:prstGeom prst="rect">
            <a:avLst/>
          </a:prstGeom>
        </p:spPr>
      </p:pic>
      <p:sp>
        <p:nvSpPr>
          <p:cNvPr id="49" name="Freeform: Shape 48">
            <a:extLst>
              <a:ext uri="{FF2B5EF4-FFF2-40B4-BE49-F238E27FC236}">
                <a16:creationId xmlns:a16="http://schemas.microsoft.com/office/drawing/2014/main" id="{5FDAFF1A-2B06-463D-9435-5B0D2F6E2EC5}"/>
              </a:ext>
              <a:ext uri="{C183D7F6-B498-43B3-948B-1728B52AA6E4}">
                <adec:decorative xmlns:adec="http://schemas.microsoft.com/office/drawing/2017/decorative" val="1"/>
              </a:ext>
            </a:extLst>
          </p:cNvPr>
          <p:cNvSpPr/>
          <p:nvPr/>
        </p:nvSpPr>
        <p:spPr>
          <a:xfrm>
            <a:off x="3969652" y="722420"/>
            <a:ext cx="3730171" cy="4238171"/>
          </a:xfrm>
          <a:custGeom>
            <a:avLst/>
            <a:gdLst>
              <a:gd name="connsiteX0" fmla="*/ 3730171 w 3730171"/>
              <a:gd name="connsiteY0" fmla="*/ 4238171 h 4238171"/>
              <a:gd name="connsiteX1" fmla="*/ 1415143 w 3730171"/>
              <a:gd name="connsiteY1" fmla="*/ 950686 h 4238171"/>
              <a:gd name="connsiteX2" fmla="*/ 0 w 3730171"/>
              <a:gd name="connsiteY2" fmla="*/ 732971 h 4238171"/>
              <a:gd name="connsiteX3" fmla="*/ 0 w 3730171"/>
              <a:gd name="connsiteY3" fmla="*/ 0 h 4238171"/>
            </a:gdLst>
            <a:ahLst/>
            <a:cxnLst>
              <a:cxn ang="0">
                <a:pos x="connsiteX0" y="connsiteY0"/>
              </a:cxn>
              <a:cxn ang="0">
                <a:pos x="connsiteX1" y="connsiteY1"/>
              </a:cxn>
              <a:cxn ang="0">
                <a:pos x="connsiteX2" y="connsiteY2"/>
              </a:cxn>
              <a:cxn ang="0">
                <a:pos x="connsiteX3" y="connsiteY3"/>
              </a:cxn>
            </a:cxnLst>
            <a:rect l="l" t="t" r="r" b="b"/>
            <a:pathLst>
              <a:path w="3730171" h="4238171">
                <a:moveTo>
                  <a:pt x="3730171" y="4238171"/>
                </a:moveTo>
                <a:lnTo>
                  <a:pt x="1415143" y="950686"/>
                </a:lnTo>
                <a:lnTo>
                  <a:pt x="0" y="732971"/>
                </a:lnTo>
                <a:lnTo>
                  <a:pt x="0" y="0"/>
                </a:lnTo>
              </a:path>
            </a:pathLst>
          </a:custGeom>
          <a:noFill/>
          <a:ln w="12700">
            <a:solidFill>
              <a:srgbClr val="FFC000"/>
            </a:solidFill>
            <a:prstDash val="lgDashDot"/>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330F47D5-4D3A-4E6C-8AF7-E30741709F89}"/>
              </a:ext>
              <a:ext uri="{C183D7F6-B498-43B3-948B-1728B52AA6E4}">
                <adec:decorative xmlns:adec="http://schemas.microsoft.com/office/drawing/2017/decorative" val="1"/>
              </a:ext>
            </a:extLst>
          </p:cNvPr>
          <p:cNvSpPr/>
          <p:nvPr/>
        </p:nvSpPr>
        <p:spPr>
          <a:xfrm>
            <a:off x="1129395" y="2554881"/>
            <a:ext cx="7391035" cy="633032"/>
          </a:xfrm>
          <a:custGeom>
            <a:avLst/>
            <a:gdLst>
              <a:gd name="connsiteX0" fmla="*/ 0 w 7404212"/>
              <a:gd name="connsiteY0" fmla="*/ 598811 h 639271"/>
              <a:gd name="connsiteX1" fmla="*/ 186117 w 7404212"/>
              <a:gd name="connsiteY1" fmla="*/ 0 h 639271"/>
              <a:gd name="connsiteX2" fmla="*/ 4936142 w 7404212"/>
              <a:gd name="connsiteY2" fmla="*/ 24277 h 639271"/>
              <a:gd name="connsiteX3" fmla="*/ 6603101 w 7404212"/>
              <a:gd name="connsiteY3" fmla="*/ 113289 h 639271"/>
              <a:gd name="connsiteX4" fmla="*/ 6837770 w 7404212"/>
              <a:gd name="connsiteY4" fmla="*/ 48553 h 639271"/>
              <a:gd name="connsiteX5" fmla="*/ 7048163 w 7404212"/>
              <a:gd name="connsiteY5" fmla="*/ 48553 h 639271"/>
              <a:gd name="connsiteX6" fmla="*/ 7048163 w 7404212"/>
              <a:gd name="connsiteY6" fmla="*/ 97105 h 639271"/>
              <a:gd name="connsiteX7" fmla="*/ 7226188 w 7404212"/>
              <a:gd name="connsiteY7" fmla="*/ 97105 h 639271"/>
              <a:gd name="connsiteX8" fmla="*/ 7339476 w 7404212"/>
              <a:gd name="connsiteY8" fmla="*/ 40461 h 639271"/>
              <a:gd name="connsiteX9" fmla="*/ 7404212 w 7404212"/>
              <a:gd name="connsiteY9" fmla="*/ 40461 h 639271"/>
              <a:gd name="connsiteX10" fmla="*/ 7371844 w 7404212"/>
              <a:gd name="connsiteY10" fmla="*/ 428878 h 639271"/>
              <a:gd name="connsiteX11" fmla="*/ 6392708 w 7404212"/>
              <a:gd name="connsiteY11" fmla="*/ 436970 h 639271"/>
              <a:gd name="connsiteX12" fmla="*/ 5963830 w 7404212"/>
              <a:gd name="connsiteY12" fmla="*/ 590719 h 639271"/>
              <a:gd name="connsiteX13" fmla="*/ 1011504 w 7404212"/>
              <a:gd name="connsiteY13" fmla="*/ 639271 h 639271"/>
              <a:gd name="connsiteX14" fmla="*/ 1019596 w 7404212"/>
              <a:gd name="connsiteY14" fmla="*/ 477431 h 639271"/>
              <a:gd name="connsiteX15" fmla="*/ 509798 w 7404212"/>
              <a:gd name="connsiteY15" fmla="*/ 339866 h 639271"/>
              <a:gd name="connsiteX16" fmla="*/ 428878 w 7404212"/>
              <a:gd name="connsiteY16" fmla="*/ 606903 h 639271"/>
              <a:gd name="connsiteX17" fmla="*/ 0 w 7404212"/>
              <a:gd name="connsiteY17" fmla="*/ 598811 h 639271"/>
              <a:gd name="connsiteX0" fmla="*/ 0 w 7404212"/>
              <a:gd name="connsiteY0" fmla="*/ 598811 h 639271"/>
              <a:gd name="connsiteX1" fmla="*/ 186117 w 7404212"/>
              <a:gd name="connsiteY1" fmla="*/ 0 h 639271"/>
              <a:gd name="connsiteX2" fmla="*/ 4936142 w 7404212"/>
              <a:gd name="connsiteY2" fmla="*/ 24277 h 639271"/>
              <a:gd name="connsiteX3" fmla="*/ 6603101 w 7404212"/>
              <a:gd name="connsiteY3" fmla="*/ 113289 h 639271"/>
              <a:gd name="connsiteX4" fmla="*/ 6837770 w 7404212"/>
              <a:gd name="connsiteY4" fmla="*/ 48553 h 639271"/>
              <a:gd name="connsiteX5" fmla="*/ 7055306 w 7404212"/>
              <a:gd name="connsiteY5" fmla="*/ 48553 h 639271"/>
              <a:gd name="connsiteX6" fmla="*/ 7048163 w 7404212"/>
              <a:gd name="connsiteY6" fmla="*/ 97105 h 639271"/>
              <a:gd name="connsiteX7" fmla="*/ 7226188 w 7404212"/>
              <a:gd name="connsiteY7" fmla="*/ 97105 h 639271"/>
              <a:gd name="connsiteX8" fmla="*/ 7339476 w 7404212"/>
              <a:gd name="connsiteY8" fmla="*/ 40461 h 639271"/>
              <a:gd name="connsiteX9" fmla="*/ 7404212 w 7404212"/>
              <a:gd name="connsiteY9" fmla="*/ 40461 h 639271"/>
              <a:gd name="connsiteX10" fmla="*/ 7371844 w 7404212"/>
              <a:gd name="connsiteY10" fmla="*/ 428878 h 639271"/>
              <a:gd name="connsiteX11" fmla="*/ 6392708 w 7404212"/>
              <a:gd name="connsiteY11" fmla="*/ 436970 h 639271"/>
              <a:gd name="connsiteX12" fmla="*/ 5963830 w 7404212"/>
              <a:gd name="connsiteY12" fmla="*/ 590719 h 639271"/>
              <a:gd name="connsiteX13" fmla="*/ 1011504 w 7404212"/>
              <a:gd name="connsiteY13" fmla="*/ 639271 h 639271"/>
              <a:gd name="connsiteX14" fmla="*/ 1019596 w 7404212"/>
              <a:gd name="connsiteY14" fmla="*/ 477431 h 639271"/>
              <a:gd name="connsiteX15" fmla="*/ 509798 w 7404212"/>
              <a:gd name="connsiteY15" fmla="*/ 339866 h 639271"/>
              <a:gd name="connsiteX16" fmla="*/ 428878 w 7404212"/>
              <a:gd name="connsiteY16" fmla="*/ 606903 h 639271"/>
              <a:gd name="connsiteX17" fmla="*/ 0 w 7404212"/>
              <a:gd name="connsiteY17" fmla="*/ 598811 h 639271"/>
              <a:gd name="connsiteX0" fmla="*/ 0 w 7404212"/>
              <a:gd name="connsiteY0" fmla="*/ 598811 h 639271"/>
              <a:gd name="connsiteX1" fmla="*/ 186117 w 7404212"/>
              <a:gd name="connsiteY1" fmla="*/ 0 h 639271"/>
              <a:gd name="connsiteX2" fmla="*/ 4936142 w 7404212"/>
              <a:gd name="connsiteY2" fmla="*/ 24277 h 639271"/>
              <a:gd name="connsiteX3" fmla="*/ 6603101 w 7404212"/>
              <a:gd name="connsiteY3" fmla="*/ 113289 h 639271"/>
              <a:gd name="connsiteX4" fmla="*/ 6837770 w 7404212"/>
              <a:gd name="connsiteY4" fmla="*/ 48553 h 639271"/>
              <a:gd name="connsiteX5" fmla="*/ 7055306 w 7404212"/>
              <a:gd name="connsiteY5" fmla="*/ 48553 h 639271"/>
              <a:gd name="connsiteX6" fmla="*/ 7048163 w 7404212"/>
              <a:gd name="connsiteY6" fmla="*/ 97105 h 639271"/>
              <a:gd name="connsiteX7" fmla="*/ 7226188 w 7404212"/>
              <a:gd name="connsiteY7" fmla="*/ 97105 h 639271"/>
              <a:gd name="connsiteX8" fmla="*/ 7344238 w 7404212"/>
              <a:gd name="connsiteY8" fmla="*/ 59511 h 639271"/>
              <a:gd name="connsiteX9" fmla="*/ 7404212 w 7404212"/>
              <a:gd name="connsiteY9" fmla="*/ 40461 h 639271"/>
              <a:gd name="connsiteX10" fmla="*/ 7371844 w 7404212"/>
              <a:gd name="connsiteY10" fmla="*/ 428878 h 639271"/>
              <a:gd name="connsiteX11" fmla="*/ 6392708 w 7404212"/>
              <a:gd name="connsiteY11" fmla="*/ 436970 h 639271"/>
              <a:gd name="connsiteX12" fmla="*/ 5963830 w 7404212"/>
              <a:gd name="connsiteY12" fmla="*/ 590719 h 639271"/>
              <a:gd name="connsiteX13" fmla="*/ 1011504 w 7404212"/>
              <a:gd name="connsiteY13" fmla="*/ 639271 h 639271"/>
              <a:gd name="connsiteX14" fmla="*/ 1019596 w 7404212"/>
              <a:gd name="connsiteY14" fmla="*/ 477431 h 639271"/>
              <a:gd name="connsiteX15" fmla="*/ 509798 w 7404212"/>
              <a:gd name="connsiteY15" fmla="*/ 339866 h 639271"/>
              <a:gd name="connsiteX16" fmla="*/ 428878 w 7404212"/>
              <a:gd name="connsiteY16" fmla="*/ 606903 h 639271"/>
              <a:gd name="connsiteX17" fmla="*/ 0 w 7404212"/>
              <a:gd name="connsiteY17" fmla="*/ 598811 h 639271"/>
              <a:gd name="connsiteX0" fmla="*/ 0 w 7401831"/>
              <a:gd name="connsiteY0" fmla="*/ 598811 h 639271"/>
              <a:gd name="connsiteX1" fmla="*/ 186117 w 7401831"/>
              <a:gd name="connsiteY1" fmla="*/ 0 h 639271"/>
              <a:gd name="connsiteX2" fmla="*/ 4936142 w 7401831"/>
              <a:gd name="connsiteY2" fmla="*/ 24277 h 639271"/>
              <a:gd name="connsiteX3" fmla="*/ 6603101 w 7401831"/>
              <a:gd name="connsiteY3" fmla="*/ 113289 h 639271"/>
              <a:gd name="connsiteX4" fmla="*/ 6837770 w 7401831"/>
              <a:gd name="connsiteY4" fmla="*/ 48553 h 639271"/>
              <a:gd name="connsiteX5" fmla="*/ 7055306 w 7401831"/>
              <a:gd name="connsiteY5" fmla="*/ 48553 h 639271"/>
              <a:gd name="connsiteX6" fmla="*/ 7048163 w 7401831"/>
              <a:gd name="connsiteY6" fmla="*/ 97105 h 639271"/>
              <a:gd name="connsiteX7" fmla="*/ 7226188 w 7401831"/>
              <a:gd name="connsiteY7" fmla="*/ 97105 h 639271"/>
              <a:gd name="connsiteX8" fmla="*/ 7344238 w 7401831"/>
              <a:gd name="connsiteY8" fmla="*/ 59511 h 639271"/>
              <a:gd name="connsiteX9" fmla="*/ 7401831 w 7401831"/>
              <a:gd name="connsiteY9" fmla="*/ 69036 h 639271"/>
              <a:gd name="connsiteX10" fmla="*/ 7371844 w 7401831"/>
              <a:gd name="connsiteY10" fmla="*/ 428878 h 639271"/>
              <a:gd name="connsiteX11" fmla="*/ 6392708 w 7401831"/>
              <a:gd name="connsiteY11" fmla="*/ 436970 h 639271"/>
              <a:gd name="connsiteX12" fmla="*/ 5963830 w 7401831"/>
              <a:gd name="connsiteY12" fmla="*/ 590719 h 639271"/>
              <a:gd name="connsiteX13" fmla="*/ 1011504 w 7401831"/>
              <a:gd name="connsiteY13" fmla="*/ 639271 h 639271"/>
              <a:gd name="connsiteX14" fmla="*/ 1019596 w 7401831"/>
              <a:gd name="connsiteY14" fmla="*/ 477431 h 639271"/>
              <a:gd name="connsiteX15" fmla="*/ 509798 w 7401831"/>
              <a:gd name="connsiteY15" fmla="*/ 339866 h 639271"/>
              <a:gd name="connsiteX16" fmla="*/ 428878 w 7401831"/>
              <a:gd name="connsiteY16" fmla="*/ 606903 h 639271"/>
              <a:gd name="connsiteX17" fmla="*/ 0 w 7401831"/>
              <a:gd name="connsiteY17" fmla="*/ 598811 h 639271"/>
              <a:gd name="connsiteX0" fmla="*/ 0 w 7408975"/>
              <a:gd name="connsiteY0" fmla="*/ 598811 h 639271"/>
              <a:gd name="connsiteX1" fmla="*/ 186117 w 7408975"/>
              <a:gd name="connsiteY1" fmla="*/ 0 h 639271"/>
              <a:gd name="connsiteX2" fmla="*/ 4936142 w 7408975"/>
              <a:gd name="connsiteY2" fmla="*/ 24277 h 639271"/>
              <a:gd name="connsiteX3" fmla="*/ 6603101 w 7408975"/>
              <a:gd name="connsiteY3" fmla="*/ 113289 h 639271"/>
              <a:gd name="connsiteX4" fmla="*/ 6837770 w 7408975"/>
              <a:gd name="connsiteY4" fmla="*/ 48553 h 639271"/>
              <a:gd name="connsiteX5" fmla="*/ 7055306 w 7408975"/>
              <a:gd name="connsiteY5" fmla="*/ 48553 h 639271"/>
              <a:gd name="connsiteX6" fmla="*/ 7048163 w 7408975"/>
              <a:gd name="connsiteY6" fmla="*/ 97105 h 639271"/>
              <a:gd name="connsiteX7" fmla="*/ 7226188 w 7408975"/>
              <a:gd name="connsiteY7" fmla="*/ 97105 h 639271"/>
              <a:gd name="connsiteX8" fmla="*/ 7344238 w 7408975"/>
              <a:gd name="connsiteY8" fmla="*/ 59511 h 639271"/>
              <a:gd name="connsiteX9" fmla="*/ 7408975 w 7408975"/>
              <a:gd name="connsiteY9" fmla="*/ 59511 h 639271"/>
              <a:gd name="connsiteX10" fmla="*/ 7371844 w 7408975"/>
              <a:gd name="connsiteY10" fmla="*/ 428878 h 639271"/>
              <a:gd name="connsiteX11" fmla="*/ 6392708 w 7408975"/>
              <a:gd name="connsiteY11" fmla="*/ 436970 h 639271"/>
              <a:gd name="connsiteX12" fmla="*/ 5963830 w 7408975"/>
              <a:gd name="connsiteY12" fmla="*/ 590719 h 639271"/>
              <a:gd name="connsiteX13" fmla="*/ 1011504 w 7408975"/>
              <a:gd name="connsiteY13" fmla="*/ 639271 h 639271"/>
              <a:gd name="connsiteX14" fmla="*/ 1019596 w 7408975"/>
              <a:gd name="connsiteY14" fmla="*/ 477431 h 639271"/>
              <a:gd name="connsiteX15" fmla="*/ 509798 w 7408975"/>
              <a:gd name="connsiteY15" fmla="*/ 339866 h 639271"/>
              <a:gd name="connsiteX16" fmla="*/ 428878 w 7408975"/>
              <a:gd name="connsiteY16" fmla="*/ 606903 h 639271"/>
              <a:gd name="connsiteX17" fmla="*/ 0 w 7408975"/>
              <a:gd name="connsiteY17" fmla="*/ 598811 h 639271"/>
              <a:gd name="connsiteX0" fmla="*/ 0 w 7408975"/>
              <a:gd name="connsiteY0" fmla="*/ 598811 h 639271"/>
              <a:gd name="connsiteX1" fmla="*/ 186117 w 7408975"/>
              <a:gd name="connsiteY1" fmla="*/ 0 h 639271"/>
              <a:gd name="connsiteX2" fmla="*/ 4936142 w 7408975"/>
              <a:gd name="connsiteY2" fmla="*/ 24277 h 639271"/>
              <a:gd name="connsiteX3" fmla="*/ 6603101 w 7408975"/>
              <a:gd name="connsiteY3" fmla="*/ 113289 h 639271"/>
              <a:gd name="connsiteX4" fmla="*/ 6837770 w 7408975"/>
              <a:gd name="connsiteY4" fmla="*/ 48553 h 639271"/>
              <a:gd name="connsiteX5" fmla="*/ 7055306 w 7408975"/>
              <a:gd name="connsiteY5" fmla="*/ 48553 h 639271"/>
              <a:gd name="connsiteX6" fmla="*/ 7048163 w 7408975"/>
              <a:gd name="connsiteY6" fmla="*/ 97105 h 639271"/>
              <a:gd name="connsiteX7" fmla="*/ 7226188 w 7408975"/>
              <a:gd name="connsiteY7" fmla="*/ 97105 h 639271"/>
              <a:gd name="connsiteX8" fmla="*/ 7344238 w 7408975"/>
              <a:gd name="connsiteY8" fmla="*/ 66655 h 639271"/>
              <a:gd name="connsiteX9" fmla="*/ 7408975 w 7408975"/>
              <a:gd name="connsiteY9" fmla="*/ 59511 h 639271"/>
              <a:gd name="connsiteX10" fmla="*/ 7371844 w 7408975"/>
              <a:gd name="connsiteY10" fmla="*/ 428878 h 639271"/>
              <a:gd name="connsiteX11" fmla="*/ 6392708 w 7408975"/>
              <a:gd name="connsiteY11" fmla="*/ 436970 h 639271"/>
              <a:gd name="connsiteX12" fmla="*/ 5963830 w 7408975"/>
              <a:gd name="connsiteY12" fmla="*/ 590719 h 639271"/>
              <a:gd name="connsiteX13" fmla="*/ 1011504 w 7408975"/>
              <a:gd name="connsiteY13" fmla="*/ 639271 h 639271"/>
              <a:gd name="connsiteX14" fmla="*/ 1019596 w 7408975"/>
              <a:gd name="connsiteY14" fmla="*/ 477431 h 639271"/>
              <a:gd name="connsiteX15" fmla="*/ 509798 w 7408975"/>
              <a:gd name="connsiteY15" fmla="*/ 339866 h 639271"/>
              <a:gd name="connsiteX16" fmla="*/ 428878 w 7408975"/>
              <a:gd name="connsiteY16" fmla="*/ 606903 h 639271"/>
              <a:gd name="connsiteX17" fmla="*/ 0 w 7408975"/>
              <a:gd name="connsiteY17" fmla="*/ 598811 h 639271"/>
              <a:gd name="connsiteX0" fmla="*/ 0 w 7401832"/>
              <a:gd name="connsiteY0" fmla="*/ 598811 h 639271"/>
              <a:gd name="connsiteX1" fmla="*/ 186117 w 7401832"/>
              <a:gd name="connsiteY1" fmla="*/ 0 h 639271"/>
              <a:gd name="connsiteX2" fmla="*/ 4936142 w 7401832"/>
              <a:gd name="connsiteY2" fmla="*/ 24277 h 639271"/>
              <a:gd name="connsiteX3" fmla="*/ 6603101 w 7401832"/>
              <a:gd name="connsiteY3" fmla="*/ 113289 h 639271"/>
              <a:gd name="connsiteX4" fmla="*/ 6837770 w 7401832"/>
              <a:gd name="connsiteY4" fmla="*/ 48553 h 639271"/>
              <a:gd name="connsiteX5" fmla="*/ 7055306 w 7401832"/>
              <a:gd name="connsiteY5" fmla="*/ 48553 h 639271"/>
              <a:gd name="connsiteX6" fmla="*/ 7048163 w 7401832"/>
              <a:gd name="connsiteY6" fmla="*/ 97105 h 639271"/>
              <a:gd name="connsiteX7" fmla="*/ 7226188 w 7401832"/>
              <a:gd name="connsiteY7" fmla="*/ 97105 h 639271"/>
              <a:gd name="connsiteX8" fmla="*/ 7344238 w 7401832"/>
              <a:gd name="connsiteY8" fmla="*/ 66655 h 639271"/>
              <a:gd name="connsiteX9" fmla="*/ 7401832 w 7401832"/>
              <a:gd name="connsiteY9" fmla="*/ 64273 h 639271"/>
              <a:gd name="connsiteX10" fmla="*/ 7371844 w 7401832"/>
              <a:gd name="connsiteY10" fmla="*/ 428878 h 639271"/>
              <a:gd name="connsiteX11" fmla="*/ 6392708 w 7401832"/>
              <a:gd name="connsiteY11" fmla="*/ 436970 h 639271"/>
              <a:gd name="connsiteX12" fmla="*/ 5963830 w 7401832"/>
              <a:gd name="connsiteY12" fmla="*/ 590719 h 639271"/>
              <a:gd name="connsiteX13" fmla="*/ 1011504 w 7401832"/>
              <a:gd name="connsiteY13" fmla="*/ 639271 h 639271"/>
              <a:gd name="connsiteX14" fmla="*/ 1019596 w 7401832"/>
              <a:gd name="connsiteY14" fmla="*/ 477431 h 639271"/>
              <a:gd name="connsiteX15" fmla="*/ 509798 w 7401832"/>
              <a:gd name="connsiteY15" fmla="*/ 339866 h 639271"/>
              <a:gd name="connsiteX16" fmla="*/ 428878 w 7401832"/>
              <a:gd name="connsiteY16" fmla="*/ 606903 h 639271"/>
              <a:gd name="connsiteX17" fmla="*/ 0 w 7401832"/>
              <a:gd name="connsiteY17" fmla="*/ 598811 h 639271"/>
              <a:gd name="connsiteX0" fmla="*/ 0 w 7401832"/>
              <a:gd name="connsiteY0" fmla="*/ 598811 h 639271"/>
              <a:gd name="connsiteX1" fmla="*/ 186117 w 7401832"/>
              <a:gd name="connsiteY1" fmla="*/ 0 h 639271"/>
              <a:gd name="connsiteX2" fmla="*/ 4936142 w 7401832"/>
              <a:gd name="connsiteY2" fmla="*/ 24277 h 639271"/>
              <a:gd name="connsiteX3" fmla="*/ 6603101 w 7401832"/>
              <a:gd name="connsiteY3" fmla="*/ 113289 h 639271"/>
              <a:gd name="connsiteX4" fmla="*/ 6837770 w 7401832"/>
              <a:gd name="connsiteY4" fmla="*/ 48553 h 639271"/>
              <a:gd name="connsiteX5" fmla="*/ 7055306 w 7401832"/>
              <a:gd name="connsiteY5" fmla="*/ 48553 h 639271"/>
              <a:gd name="connsiteX6" fmla="*/ 7048163 w 7401832"/>
              <a:gd name="connsiteY6" fmla="*/ 97105 h 639271"/>
              <a:gd name="connsiteX7" fmla="*/ 7226188 w 7401832"/>
              <a:gd name="connsiteY7" fmla="*/ 97105 h 639271"/>
              <a:gd name="connsiteX8" fmla="*/ 7344238 w 7401832"/>
              <a:gd name="connsiteY8" fmla="*/ 66655 h 639271"/>
              <a:gd name="connsiteX9" fmla="*/ 7401832 w 7401832"/>
              <a:gd name="connsiteY9" fmla="*/ 64273 h 639271"/>
              <a:gd name="connsiteX10" fmla="*/ 7376606 w 7401832"/>
              <a:gd name="connsiteY10" fmla="*/ 462215 h 639271"/>
              <a:gd name="connsiteX11" fmla="*/ 6392708 w 7401832"/>
              <a:gd name="connsiteY11" fmla="*/ 436970 h 639271"/>
              <a:gd name="connsiteX12" fmla="*/ 5963830 w 7401832"/>
              <a:gd name="connsiteY12" fmla="*/ 590719 h 639271"/>
              <a:gd name="connsiteX13" fmla="*/ 1011504 w 7401832"/>
              <a:gd name="connsiteY13" fmla="*/ 639271 h 639271"/>
              <a:gd name="connsiteX14" fmla="*/ 1019596 w 7401832"/>
              <a:gd name="connsiteY14" fmla="*/ 477431 h 639271"/>
              <a:gd name="connsiteX15" fmla="*/ 509798 w 7401832"/>
              <a:gd name="connsiteY15" fmla="*/ 339866 h 639271"/>
              <a:gd name="connsiteX16" fmla="*/ 428878 w 7401832"/>
              <a:gd name="connsiteY16" fmla="*/ 606903 h 639271"/>
              <a:gd name="connsiteX17" fmla="*/ 0 w 7401832"/>
              <a:gd name="connsiteY17" fmla="*/ 598811 h 639271"/>
              <a:gd name="connsiteX0" fmla="*/ 0 w 7401832"/>
              <a:gd name="connsiteY0" fmla="*/ 598811 h 639271"/>
              <a:gd name="connsiteX1" fmla="*/ 186117 w 7401832"/>
              <a:gd name="connsiteY1" fmla="*/ 0 h 639271"/>
              <a:gd name="connsiteX2" fmla="*/ 4936142 w 7401832"/>
              <a:gd name="connsiteY2" fmla="*/ 24277 h 639271"/>
              <a:gd name="connsiteX3" fmla="*/ 6603101 w 7401832"/>
              <a:gd name="connsiteY3" fmla="*/ 113289 h 639271"/>
              <a:gd name="connsiteX4" fmla="*/ 6837770 w 7401832"/>
              <a:gd name="connsiteY4" fmla="*/ 48553 h 639271"/>
              <a:gd name="connsiteX5" fmla="*/ 7055306 w 7401832"/>
              <a:gd name="connsiteY5" fmla="*/ 48553 h 639271"/>
              <a:gd name="connsiteX6" fmla="*/ 7048163 w 7401832"/>
              <a:gd name="connsiteY6" fmla="*/ 97105 h 639271"/>
              <a:gd name="connsiteX7" fmla="*/ 7226188 w 7401832"/>
              <a:gd name="connsiteY7" fmla="*/ 97105 h 639271"/>
              <a:gd name="connsiteX8" fmla="*/ 7344238 w 7401832"/>
              <a:gd name="connsiteY8" fmla="*/ 66655 h 639271"/>
              <a:gd name="connsiteX9" fmla="*/ 7401832 w 7401832"/>
              <a:gd name="connsiteY9" fmla="*/ 64273 h 639271"/>
              <a:gd name="connsiteX10" fmla="*/ 7376606 w 7401832"/>
              <a:gd name="connsiteY10" fmla="*/ 462215 h 639271"/>
              <a:gd name="connsiteX11" fmla="*/ 6364133 w 7401832"/>
              <a:gd name="connsiteY11" fmla="*/ 458401 h 639271"/>
              <a:gd name="connsiteX12" fmla="*/ 5963830 w 7401832"/>
              <a:gd name="connsiteY12" fmla="*/ 590719 h 639271"/>
              <a:gd name="connsiteX13" fmla="*/ 1011504 w 7401832"/>
              <a:gd name="connsiteY13" fmla="*/ 639271 h 639271"/>
              <a:gd name="connsiteX14" fmla="*/ 1019596 w 7401832"/>
              <a:gd name="connsiteY14" fmla="*/ 477431 h 639271"/>
              <a:gd name="connsiteX15" fmla="*/ 509798 w 7401832"/>
              <a:gd name="connsiteY15" fmla="*/ 339866 h 639271"/>
              <a:gd name="connsiteX16" fmla="*/ 428878 w 7401832"/>
              <a:gd name="connsiteY16" fmla="*/ 606903 h 639271"/>
              <a:gd name="connsiteX17" fmla="*/ 0 w 7401832"/>
              <a:gd name="connsiteY17" fmla="*/ 598811 h 639271"/>
              <a:gd name="connsiteX0" fmla="*/ 0 w 7401832"/>
              <a:gd name="connsiteY0" fmla="*/ 598811 h 639271"/>
              <a:gd name="connsiteX1" fmla="*/ 186117 w 7401832"/>
              <a:gd name="connsiteY1" fmla="*/ 0 h 639271"/>
              <a:gd name="connsiteX2" fmla="*/ 4936142 w 7401832"/>
              <a:gd name="connsiteY2" fmla="*/ 24277 h 639271"/>
              <a:gd name="connsiteX3" fmla="*/ 6603101 w 7401832"/>
              <a:gd name="connsiteY3" fmla="*/ 113289 h 639271"/>
              <a:gd name="connsiteX4" fmla="*/ 6837770 w 7401832"/>
              <a:gd name="connsiteY4" fmla="*/ 48553 h 639271"/>
              <a:gd name="connsiteX5" fmla="*/ 7055306 w 7401832"/>
              <a:gd name="connsiteY5" fmla="*/ 48553 h 639271"/>
              <a:gd name="connsiteX6" fmla="*/ 7048163 w 7401832"/>
              <a:gd name="connsiteY6" fmla="*/ 97105 h 639271"/>
              <a:gd name="connsiteX7" fmla="*/ 7226188 w 7401832"/>
              <a:gd name="connsiteY7" fmla="*/ 97105 h 639271"/>
              <a:gd name="connsiteX8" fmla="*/ 7344238 w 7401832"/>
              <a:gd name="connsiteY8" fmla="*/ 66655 h 639271"/>
              <a:gd name="connsiteX9" fmla="*/ 7401832 w 7401832"/>
              <a:gd name="connsiteY9" fmla="*/ 64273 h 639271"/>
              <a:gd name="connsiteX10" fmla="*/ 7376606 w 7401832"/>
              <a:gd name="connsiteY10" fmla="*/ 462215 h 639271"/>
              <a:gd name="connsiteX11" fmla="*/ 6364133 w 7401832"/>
              <a:gd name="connsiteY11" fmla="*/ 458401 h 639271"/>
              <a:gd name="connsiteX12" fmla="*/ 5947161 w 7401832"/>
              <a:gd name="connsiteY12" fmla="*/ 624057 h 639271"/>
              <a:gd name="connsiteX13" fmla="*/ 1011504 w 7401832"/>
              <a:gd name="connsiteY13" fmla="*/ 639271 h 639271"/>
              <a:gd name="connsiteX14" fmla="*/ 1019596 w 7401832"/>
              <a:gd name="connsiteY14" fmla="*/ 477431 h 639271"/>
              <a:gd name="connsiteX15" fmla="*/ 509798 w 7401832"/>
              <a:gd name="connsiteY15" fmla="*/ 339866 h 639271"/>
              <a:gd name="connsiteX16" fmla="*/ 428878 w 7401832"/>
              <a:gd name="connsiteY16" fmla="*/ 606903 h 639271"/>
              <a:gd name="connsiteX17" fmla="*/ 0 w 7401832"/>
              <a:gd name="connsiteY17" fmla="*/ 598811 h 639271"/>
              <a:gd name="connsiteX0" fmla="*/ 0 w 7401832"/>
              <a:gd name="connsiteY0" fmla="*/ 598811 h 639271"/>
              <a:gd name="connsiteX1" fmla="*/ 186117 w 7401832"/>
              <a:gd name="connsiteY1" fmla="*/ 0 h 639271"/>
              <a:gd name="connsiteX2" fmla="*/ 4936142 w 7401832"/>
              <a:gd name="connsiteY2" fmla="*/ 24277 h 639271"/>
              <a:gd name="connsiteX3" fmla="*/ 6603101 w 7401832"/>
              <a:gd name="connsiteY3" fmla="*/ 113289 h 639271"/>
              <a:gd name="connsiteX4" fmla="*/ 6837770 w 7401832"/>
              <a:gd name="connsiteY4" fmla="*/ 60460 h 639271"/>
              <a:gd name="connsiteX5" fmla="*/ 7055306 w 7401832"/>
              <a:gd name="connsiteY5" fmla="*/ 48553 h 639271"/>
              <a:gd name="connsiteX6" fmla="*/ 7048163 w 7401832"/>
              <a:gd name="connsiteY6" fmla="*/ 97105 h 639271"/>
              <a:gd name="connsiteX7" fmla="*/ 7226188 w 7401832"/>
              <a:gd name="connsiteY7" fmla="*/ 97105 h 639271"/>
              <a:gd name="connsiteX8" fmla="*/ 7344238 w 7401832"/>
              <a:gd name="connsiteY8" fmla="*/ 66655 h 639271"/>
              <a:gd name="connsiteX9" fmla="*/ 7401832 w 7401832"/>
              <a:gd name="connsiteY9" fmla="*/ 64273 h 639271"/>
              <a:gd name="connsiteX10" fmla="*/ 7376606 w 7401832"/>
              <a:gd name="connsiteY10" fmla="*/ 462215 h 639271"/>
              <a:gd name="connsiteX11" fmla="*/ 6364133 w 7401832"/>
              <a:gd name="connsiteY11" fmla="*/ 458401 h 639271"/>
              <a:gd name="connsiteX12" fmla="*/ 5947161 w 7401832"/>
              <a:gd name="connsiteY12" fmla="*/ 624057 h 639271"/>
              <a:gd name="connsiteX13" fmla="*/ 1011504 w 7401832"/>
              <a:gd name="connsiteY13" fmla="*/ 639271 h 639271"/>
              <a:gd name="connsiteX14" fmla="*/ 1019596 w 7401832"/>
              <a:gd name="connsiteY14" fmla="*/ 477431 h 639271"/>
              <a:gd name="connsiteX15" fmla="*/ 509798 w 7401832"/>
              <a:gd name="connsiteY15" fmla="*/ 339866 h 639271"/>
              <a:gd name="connsiteX16" fmla="*/ 428878 w 7401832"/>
              <a:gd name="connsiteY16" fmla="*/ 606903 h 639271"/>
              <a:gd name="connsiteX17" fmla="*/ 0 w 7401832"/>
              <a:gd name="connsiteY17" fmla="*/ 598811 h 639271"/>
              <a:gd name="connsiteX0" fmla="*/ 0 w 7401832"/>
              <a:gd name="connsiteY0" fmla="*/ 598811 h 639271"/>
              <a:gd name="connsiteX1" fmla="*/ 186117 w 7401832"/>
              <a:gd name="connsiteY1" fmla="*/ 0 h 639271"/>
              <a:gd name="connsiteX2" fmla="*/ 4936142 w 7401832"/>
              <a:gd name="connsiteY2" fmla="*/ 24277 h 639271"/>
              <a:gd name="connsiteX3" fmla="*/ 6603101 w 7401832"/>
              <a:gd name="connsiteY3" fmla="*/ 113289 h 639271"/>
              <a:gd name="connsiteX4" fmla="*/ 6837770 w 7401832"/>
              <a:gd name="connsiteY4" fmla="*/ 60460 h 639271"/>
              <a:gd name="connsiteX5" fmla="*/ 7055306 w 7401832"/>
              <a:gd name="connsiteY5" fmla="*/ 58078 h 639271"/>
              <a:gd name="connsiteX6" fmla="*/ 7048163 w 7401832"/>
              <a:gd name="connsiteY6" fmla="*/ 97105 h 639271"/>
              <a:gd name="connsiteX7" fmla="*/ 7226188 w 7401832"/>
              <a:gd name="connsiteY7" fmla="*/ 97105 h 639271"/>
              <a:gd name="connsiteX8" fmla="*/ 7344238 w 7401832"/>
              <a:gd name="connsiteY8" fmla="*/ 66655 h 639271"/>
              <a:gd name="connsiteX9" fmla="*/ 7401832 w 7401832"/>
              <a:gd name="connsiteY9" fmla="*/ 64273 h 639271"/>
              <a:gd name="connsiteX10" fmla="*/ 7376606 w 7401832"/>
              <a:gd name="connsiteY10" fmla="*/ 462215 h 639271"/>
              <a:gd name="connsiteX11" fmla="*/ 6364133 w 7401832"/>
              <a:gd name="connsiteY11" fmla="*/ 458401 h 639271"/>
              <a:gd name="connsiteX12" fmla="*/ 5947161 w 7401832"/>
              <a:gd name="connsiteY12" fmla="*/ 624057 h 639271"/>
              <a:gd name="connsiteX13" fmla="*/ 1011504 w 7401832"/>
              <a:gd name="connsiteY13" fmla="*/ 639271 h 639271"/>
              <a:gd name="connsiteX14" fmla="*/ 1019596 w 7401832"/>
              <a:gd name="connsiteY14" fmla="*/ 477431 h 639271"/>
              <a:gd name="connsiteX15" fmla="*/ 509798 w 7401832"/>
              <a:gd name="connsiteY15" fmla="*/ 339866 h 639271"/>
              <a:gd name="connsiteX16" fmla="*/ 428878 w 7401832"/>
              <a:gd name="connsiteY16" fmla="*/ 606903 h 639271"/>
              <a:gd name="connsiteX17" fmla="*/ 0 w 7401832"/>
              <a:gd name="connsiteY17" fmla="*/ 598811 h 639271"/>
              <a:gd name="connsiteX0" fmla="*/ 0 w 7401832"/>
              <a:gd name="connsiteY0" fmla="*/ 574534 h 614994"/>
              <a:gd name="connsiteX1" fmla="*/ 190880 w 7401832"/>
              <a:gd name="connsiteY1" fmla="*/ 4298 h 614994"/>
              <a:gd name="connsiteX2" fmla="*/ 4936142 w 7401832"/>
              <a:gd name="connsiteY2" fmla="*/ 0 h 614994"/>
              <a:gd name="connsiteX3" fmla="*/ 6603101 w 7401832"/>
              <a:gd name="connsiteY3" fmla="*/ 89012 h 614994"/>
              <a:gd name="connsiteX4" fmla="*/ 6837770 w 7401832"/>
              <a:gd name="connsiteY4" fmla="*/ 36183 h 614994"/>
              <a:gd name="connsiteX5" fmla="*/ 7055306 w 7401832"/>
              <a:gd name="connsiteY5" fmla="*/ 33801 h 614994"/>
              <a:gd name="connsiteX6" fmla="*/ 7048163 w 7401832"/>
              <a:gd name="connsiteY6" fmla="*/ 72828 h 614994"/>
              <a:gd name="connsiteX7" fmla="*/ 7226188 w 7401832"/>
              <a:gd name="connsiteY7" fmla="*/ 72828 h 614994"/>
              <a:gd name="connsiteX8" fmla="*/ 7344238 w 7401832"/>
              <a:gd name="connsiteY8" fmla="*/ 42378 h 614994"/>
              <a:gd name="connsiteX9" fmla="*/ 7401832 w 7401832"/>
              <a:gd name="connsiteY9" fmla="*/ 39996 h 614994"/>
              <a:gd name="connsiteX10" fmla="*/ 7376606 w 7401832"/>
              <a:gd name="connsiteY10" fmla="*/ 437938 h 614994"/>
              <a:gd name="connsiteX11" fmla="*/ 6364133 w 7401832"/>
              <a:gd name="connsiteY11" fmla="*/ 434124 h 614994"/>
              <a:gd name="connsiteX12" fmla="*/ 5947161 w 7401832"/>
              <a:gd name="connsiteY12" fmla="*/ 599780 h 614994"/>
              <a:gd name="connsiteX13" fmla="*/ 1011504 w 7401832"/>
              <a:gd name="connsiteY13" fmla="*/ 614994 h 614994"/>
              <a:gd name="connsiteX14" fmla="*/ 1019596 w 7401832"/>
              <a:gd name="connsiteY14" fmla="*/ 453154 h 614994"/>
              <a:gd name="connsiteX15" fmla="*/ 509798 w 7401832"/>
              <a:gd name="connsiteY15" fmla="*/ 315589 h 614994"/>
              <a:gd name="connsiteX16" fmla="*/ 428878 w 7401832"/>
              <a:gd name="connsiteY16" fmla="*/ 582626 h 614994"/>
              <a:gd name="connsiteX17" fmla="*/ 0 w 7401832"/>
              <a:gd name="connsiteY17" fmla="*/ 574534 h 614994"/>
              <a:gd name="connsiteX0" fmla="*/ 0 w 7401832"/>
              <a:gd name="connsiteY0" fmla="*/ 574534 h 610231"/>
              <a:gd name="connsiteX1" fmla="*/ 190880 w 7401832"/>
              <a:gd name="connsiteY1" fmla="*/ 4298 h 610231"/>
              <a:gd name="connsiteX2" fmla="*/ 4936142 w 7401832"/>
              <a:gd name="connsiteY2" fmla="*/ 0 h 610231"/>
              <a:gd name="connsiteX3" fmla="*/ 6603101 w 7401832"/>
              <a:gd name="connsiteY3" fmla="*/ 89012 h 610231"/>
              <a:gd name="connsiteX4" fmla="*/ 6837770 w 7401832"/>
              <a:gd name="connsiteY4" fmla="*/ 36183 h 610231"/>
              <a:gd name="connsiteX5" fmla="*/ 7055306 w 7401832"/>
              <a:gd name="connsiteY5" fmla="*/ 33801 h 610231"/>
              <a:gd name="connsiteX6" fmla="*/ 7048163 w 7401832"/>
              <a:gd name="connsiteY6" fmla="*/ 72828 h 610231"/>
              <a:gd name="connsiteX7" fmla="*/ 7226188 w 7401832"/>
              <a:gd name="connsiteY7" fmla="*/ 72828 h 610231"/>
              <a:gd name="connsiteX8" fmla="*/ 7344238 w 7401832"/>
              <a:gd name="connsiteY8" fmla="*/ 42378 h 610231"/>
              <a:gd name="connsiteX9" fmla="*/ 7401832 w 7401832"/>
              <a:gd name="connsiteY9" fmla="*/ 39996 h 610231"/>
              <a:gd name="connsiteX10" fmla="*/ 7376606 w 7401832"/>
              <a:gd name="connsiteY10" fmla="*/ 437938 h 610231"/>
              <a:gd name="connsiteX11" fmla="*/ 6364133 w 7401832"/>
              <a:gd name="connsiteY11" fmla="*/ 434124 h 610231"/>
              <a:gd name="connsiteX12" fmla="*/ 5947161 w 7401832"/>
              <a:gd name="connsiteY12" fmla="*/ 599780 h 610231"/>
              <a:gd name="connsiteX13" fmla="*/ 1013885 w 7401832"/>
              <a:gd name="connsiteY13" fmla="*/ 610231 h 610231"/>
              <a:gd name="connsiteX14" fmla="*/ 1019596 w 7401832"/>
              <a:gd name="connsiteY14" fmla="*/ 453154 h 610231"/>
              <a:gd name="connsiteX15" fmla="*/ 509798 w 7401832"/>
              <a:gd name="connsiteY15" fmla="*/ 315589 h 610231"/>
              <a:gd name="connsiteX16" fmla="*/ 428878 w 7401832"/>
              <a:gd name="connsiteY16" fmla="*/ 582626 h 610231"/>
              <a:gd name="connsiteX17" fmla="*/ 0 w 7401832"/>
              <a:gd name="connsiteY17" fmla="*/ 574534 h 610231"/>
              <a:gd name="connsiteX0" fmla="*/ 0 w 7401832"/>
              <a:gd name="connsiteY0" fmla="*/ 574534 h 610231"/>
              <a:gd name="connsiteX1" fmla="*/ 190880 w 7401832"/>
              <a:gd name="connsiteY1" fmla="*/ 4298 h 610231"/>
              <a:gd name="connsiteX2" fmla="*/ 4936142 w 7401832"/>
              <a:gd name="connsiteY2" fmla="*/ 0 h 610231"/>
              <a:gd name="connsiteX3" fmla="*/ 6603101 w 7401832"/>
              <a:gd name="connsiteY3" fmla="*/ 89012 h 610231"/>
              <a:gd name="connsiteX4" fmla="*/ 6837770 w 7401832"/>
              <a:gd name="connsiteY4" fmla="*/ 36183 h 610231"/>
              <a:gd name="connsiteX5" fmla="*/ 7055306 w 7401832"/>
              <a:gd name="connsiteY5" fmla="*/ 33801 h 610231"/>
              <a:gd name="connsiteX6" fmla="*/ 7048163 w 7401832"/>
              <a:gd name="connsiteY6" fmla="*/ 72828 h 610231"/>
              <a:gd name="connsiteX7" fmla="*/ 7226188 w 7401832"/>
              <a:gd name="connsiteY7" fmla="*/ 72828 h 610231"/>
              <a:gd name="connsiteX8" fmla="*/ 7344238 w 7401832"/>
              <a:gd name="connsiteY8" fmla="*/ 42378 h 610231"/>
              <a:gd name="connsiteX9" fmla="*/ 7401832 w 7401832"/>
              <a:gd name="connsiteY9" fmla="*/ 39996 h 610231"/>
              <a:gd name="connsiteX10" fmla="*/ 7376606 w 7401832"/>
              <a:gd name="connsiteY10" fmla="*/ 437938 h 610231"/>
              <a:gd name="connsiteX11" fmla="*/ 6364133 w 7401832"/>
              <a:gd name="connsiteY11" fmla="*/ 434124 h 610231"/>
              <a:gd name="connsiteX12" fmla="*/ 5947161 w 7401832"/>
              <a:gd name="connsiteY12" fmla="*/ 599780 h 610231"/>
              <a:gd name="connsiteX13" fmla="*/ 1013885 w 7401832"/>
              <a:gd name="connsiteY13" fmla="*/ 610231 h 610231"/>
              <a:gd name="connsiteX14" fmla="*/ 1017214 w 7401832"/>
              <a:gd name="connsiteY14" fmla="*/ 467442 h 610231"/>
              <a:gd name="connsiteX15" fmla="*/ 509798 w 7401832"/>
              <a:gd name="connsiteY15" fmla="*/ 315589 h 610231"/>
              <a:gd name="connsiteX16" fmla="*/ 428878 w 7401832"/>
              <a:gd name="connsiteY16" fmla="*/ 582626 h 610231"/>
              <a:gd name="connsiteX17" fmla="*/ 0 w 7401832"/>
              <a:gd name="connsiteY17" fmla="*/ 574534 h 610231"/>
              <a:gd name="connsiteX0" fmla="*/ 0 w 7401832"/>
              <a:gd name="connsiteY0" fmla="*/ 574534 h 610231"/>
              <a:gd name="connsiteX1" fmla="*/ 190880 w 7401832"/>
              <a:gd name="connsiteY1" fmla="*/ 4298 h 610231"/>
              <a:gd name="connsiteX2" fmla="*/ 4936142 w 7401832"/>
              <a:gd name="connsiteY2" fmla="*/ 0 h 610231"/>
              <a:gd name="connsiteX3" fmla="*/ 6603101 w 7401832"/>
              <a:gd name="connsiteY3" fmla="*/ 89012 h 610231"/>
              <a:gd name="connsiteX4" fmla="*/ 6837770 w 7401832"/>
              <a:gd name="connsiteY4" fmla="*/ 36183 h 610231"/>
              <a:gd name="connsiteX5" fmla="*/ 7055306 w 7401832"/>
              <a:gd name="connsiteY5" fmla="*/ 33801 h 610231"/>
              <a:gd name="connsiteX6" fmla="*/ 7048163 w 7401832"/>
              <a:gd name="connsiteY6" fmla="*/ 72828 h 610231"/>
              <a:gd name="connsiteX7" fmla="*/ 7226188 w 7401832"/>
              <a:gd name="connsiteY7" fmla="*/ 72828 h 610231"/>
              <a:gd name="connsiteX8" fmla="*/ 7344238 w 7401832"/>
              <a:gd name="connsiteY8" fmla="*/ 42378 h 610231"/>
              <a:gd name="connsiteX9" fmla="*/ 7401832 w 7401832"/>
              <a:gd name="connsiteY9" fmla="*/ 39996 h 610231"/>
              <a:gd name="connsiteX10" fmla="*/ 7376606 w 7401832"/>
              <a:gd name="connsiteY10" fmla="*/ 437938 h 610231"/>
              <a:gd name="connsiteX11" fmla="*/ 6364133 w 7401832"/>
              <a:gd name="connsiteY11" fmla="*/ 434124 h 610231"/>
              <a:gd name="connsiteX12" fmla="*/ 5947161 w 7401832"/>
              <a:gd name="connsiteY12" fmla="*/ 599780 h 610231"/>
              <a:gd name="connsiteX13" fmla="*/ 1013885 w 7401832"/>
              <a:gd name="connsiteY13" fmla="*/ 610231 h 610231"/>
              <a:gd name="connsiteX14" fmla="*/ 1017214 w 7401832"/>
              <a:gd name="connsiteY14" fmla="*/ 467442 h 610231"/>
              <a:gd name="connsiteX15" fmla="*/ 512179 w 7401832"/>
              <a:gd name="connsiteY15" fmla="*/ 315589 h 610231"/>
              <a:gd name="connsiteX16" fmla="*/ 428878 w 7401832"/>
              <a:gd name="connsiteY16" fmla="*/ 582626 h 610231"/>
              <a:gd name="connsiteX17" fmla="*/ 0 w 7401832"/>
              <a:gd name="connsiteY17" fmla="*/ 574534 h 610231"/>
              <a:gd name="connsiteX0" fmla="*/ 0 w 7401832"/>
              <a:gd name="connsiteY0" fmla="*/ 574534 h 610231"/>
              <a:gd name="connsiteX1" fmla="*/ 190880 w 7401832"/>
              <a:gd name="connsiteY1" fmla="*/ 4298 h 610231"/>
              <a:gd name="connsiteX2" fmla="*/ 4936142 w 7401832"/>
              <a:gd name="connsiteY2" fmla="*/ 0 h 610231"/>
              <a:gd name="connsiteX3" fmla="*/ 6603101 w 7401832"/>
              <a:gd name="connsiteY3" fmla="*/ 89012 h 610231"/>
              <a:gd name="connsiteX4" fmla="*/ 6837770 w 7401832"/>
              <a:gd name="connsiteY4" fmla="*/ 36183 h 610231"/>
              <a:gd name="connsiteX5" fmla="*/ 7055306 w 7401832"/>
              <a:gd name="connsiteY5" fmla="*/ 33801 h 610231"/>
              <a:gd name="connsiteX6" fmla="*/ 7048163 w 7401832"/>
              <a:gd name="connsiteY6" fmla="*/ 72828 h 610231"/>
              <a:gd name="connsiteX7" fmla="*/ 7226188 w 7401832"/>
              <a:gd name="connsiteY7" fmla="*/ 72828 h 610231"/>
              <a:gd name="connsiteX8" fmla="*/ 7344238 w 7401832"/>
              <a:gd name="connsiteY8" fmla="*/ 42378 h 610231"/>
              <a:gd name="connsiteX9" fmla="*/ 7401832 w 7401832"/>
              <a:gd name="connsiteY9" fmla="*/ 39996 h 610231"/>
              <a:gd name="connsiteX10" fmla="*/ 7376606 w 7401832"/>
              <a:gd name="connsiteY10" fmla="*/ 437938 h 610231"/>
              <a:gd name="connsiteX11" fmla="*/ 6364133 w 7401832"/>
              <a:gd name="connsiteY11" fmla="*/ 434124 h 610231"/>
              <a:gd name="connsiteX12" fmla="*/ 5947161 w 7401832"/>
              <a:gd name="connsiteY12" fmla="*/ 599780 h 610231"/>
              <a:gd name="connsiteX13" fmla="*/ 1013885 w 7401832"/>
              <a:gd name="connsiteY13" fmla="*/ 610231 h 610231"/>
              <a:gd name="connsiteX14" fmla="*/ 1017214 w 7401832"/>
              <a:gd name="connsiteY14" fmla="*/ 467442 h 610231"/>
              <a:gd name="connsiteX15" fmla="*/ 512179 w 7401832"/>
              <a:gd name="connsiteY15" fmla="*/ 315589 h 610231"/>
              <a:gd name="connsiteX16" fmla="*/ 440785 w 7401832"/>
              <a:gd name="connsiteY16" fmla="*/ 585008 h 610231"/>
              <a:gd name="connsiteX17" fmla="*/ 0 w 7401832"/>
              <a:gd name="connsiteY17" fmla="*/ 574534 h 610231"/>
              <a:gd name="connsiteX0" fmla="*/ 0 w 7401832"/>
              <a:gd name="connsiteY0" fmla="*/ 598346 h 610231"/>
              <a:gd name="connsiteX1" fmla="*/ 190880 w 7401832"/>
              <a:gd name="connsiteY1" fmla="*/ 4298 h 610231"/>
              <a:gd name="connsiteX2" fmla="*/ 4936142 w 7401832"/>
              <a:gd name="connsiteY2" fmla="*/ 0 h 610231"/>
              <a:gd name="connsiteX3" fmla="*/ 6603101 w 7401832"/>
              <a:gd name="connsiteY3" fmla="*/ 89012 h 610231"/>
              <a:gd name="connsiteX4" fmla="*/ 6837770 w 7401832"/>
              <a:gd name="connsiteY4" fmla="*/ 36183 h 610231"/>
              <a:gd name="connsiteX5" fmla="*/ 7055306 w 7401832"/>
              <a:gd name="connsiteY5" fmla="*/ 33801 h 610231"/>
              <a:gd name="connsiteX6" fmla="*/ 7048163 w 7401832"/>
              <a:gd name="connsiteY6" fmla="*/ 72828 h 610231"/>
              <a:gd name="connsiteX7" fmla="*/ 7226188 w 7401832"/>
              <a:gd name="connsiteY7" fmla="*/ 72828 h 610231"/>
              <a:gd name="connsiteX8" fmla="*/ 7344238 w 7401832"/>
              <a:gd name="connsiteY8" fmla="*/ 42378 h 610231"/>
              <a:gd name="connsiteX9" fmla="*/ 7401832 w 7401832"/>
              <a:gd name="connsiteY9" fmla="*/ 39996 h 610231"/>
              <a:gd name="connsiteX10" fmla="*/ 7376606 w 7401832"/>
              <a:gd name="connsiteY10" fmla="*/ 437938 h 610231"/>
              <a:gd name="connsiteX11" fmla="*/ 6364133 w 7401832"/>
              <a:gd name="connsiteY11" fmla="*/ 434124 h 610231"/>
              <a:gd name="connsiteX12" fmla="*/ 5947161 w 7401832"/>
              <a:gd name="connsiteY12" fmla="*/ 599780 h 610231"/>
              <a:gd name="connsiteX13" fmla="*/ 1013885 w 7401832"/>
              <a:gd name="connsiteY13" fmla="*/ 610231 h 610231"/>
              <a:gd name="connsiteX14" fmla="*/ 1017214 w 7401832"/>
              <a:gd name="connsiteY14" fmla="*/ 467442 h 610231"/>
              <a:gd name="connsiteX15" fmla="*/ 512179 w 7401832"/>
              <a:gd name="connsiteY15" fmla="*/ 315589 h 610231"/>
              <a:gd name="connsiteX16" fmla="*/ 440785 w 7401832"/>
              <a:gd name="connsiteY16" fmla="*/ 585008 h 610231"/>
              <a:gd name="connsiteX17" fmla="*/ 0 w 7401832"/>
              <a:gd name="connsiteY17" fmla="*/ 598346 h 610231"/>
              <a:gd name="connsiteX0" fmla="*/ 0 w 7401832"/>
              <a:gd name="connsiteY0" fmla="*/ 598346 h 610231"/>
              <a:gd name="connsiteX1" fmla="*/ 190880 w 7401832"/>
              <a:gd name="connsiteY1" fmla="*/ 4298 h 610231"/>
              <a:gd name="connsiteX2" fmla="*/ 4936142 w 7401832"/>
              <a:gd name="connsiteY2" fmla="*/ 0 h 610231"/>
              <a:gd name="connsiteX3" fmla="*/ 6603101 w 7401832"/>
              <a:gd name="connsiteY3" fmla="*/ 89012 h 610231"/>
              <a:gd name="connsiteX4" fmla="*/ 6837770 w 7401832"/>
              <a:gd name="connsiteY4" fmla="*/ 36183 h 610231"/>
              <a:gd name="connsiteX5" fmla="*/ 7055306 w 7401832"/>
              <a:gd name="connsiteY5" fmla="*/ 33801 h 610231"/>
              <a:gd name="connsiteX6" fmla="*/ 7048163 w 7401832"/>
              <a:gd name="connsiteY6" fmla="*/ 72828 h 610231"/>
              <a:gd name="connsiteX7" fmla="*/ 7226188 w 7401832"/>
              <a:gd name="connsiteY7" fmla="*/ 72828 h 610231"/>
              <a:gd name="connsiteX8" fmla="*/ 7344238 w 7401832"/>
              <a:gd name="connsiteY8" fmla="*/ 42378 h 610231"/>
              <a:gd name="connsiteX9" fmla="*/ 7401832 w 7401832"/>
              <a:gd name="connsiteY9" fmla="*/ 39996 h 610231"/>
              <a:gd name="connsiteX10" fmla="*/ 7376606 w 7401832"/>
              <a:gd name="connsiteY10" fmla="*/ 437938 h 610231"/>
              <a:gd name="connsiteX11" fmla="*/ 6364133 w 7401832"/>
              <a:gd name="connsiteY11" fmla="*/ 434124 h 610231"/>
              <a:gd name="connsiteX12" fmla="*/ 5947161 w 7401832"/>
              <a:gd name="connsiteY12" fmla="*/ 599780 h 610231"/>
              <a:gd name="connsiteX13" fmla="*/ 1013885 w 7401832"/>
              <a:gd name="connsiteY13" fmla="*/ 610231 h 610231"/>
              <a:gd name="connsiteX14" fmla="*/ 1017214 w 7401832"/>
              <a:gd name="connsiteY14" fmla="*/ 467442 h 610231"/>
              <a:gd name="connsiteX15" fmla="*/ 512179 w 7401832"/>
              <a:gd name="connsiteY15" fmla="*/ 315589 h 610231"/>
              <a:gd name="connsiteX16" fmla="*/ 440785 w 7401832"/>
              <a:gd name="connsiteY16" fmla="*/ 594533 h 610231"/>
              <a:gd name="connsiteX17" fmla="*/ 0 w 7401832"/>
              <a:gd name="connsiteY17" fmla="*/ 598346 h 610231"/>
              <a:gd name="connsiteX0" fmla="*/ 0 w 7399451"/>
              <a:gd name="connsiteY0" fmla="*/ 598346 h 610231"/>
              <a:gd name="connsiteX1" fmla="*/ 188499 w 7399451"/>
              <a:gd name="connsiteY1" fmla="*/ 4298 h 610231"/>
              <a:gd name="connsiteX2" fmla="*/ 4933761 w 7399451"/>
              <a:gd name="connsiteY2" fmla="*/ 0 h 610231"/>
              <a:gd name="connsiteX3" fmla="*/ 6600720 w 7399451"/>
              <a:gd name="connsiteY3" fmla="*/ 89012 h 610231"/>
              <a:gd name="connsiteX4" fmla="*/ 6835389 w 7399451"/>
              <a:gd name="connsiteY4" fmla="*/ 36183 h 610231"/>
              <a:gd name="connsiteX5" fmla="*/ 7052925 w 7399451"/>
              <a:gd name="connsiteY5" fmla="*/ 33801 h 610231"/>
              <a:gd name="connsiteX6" fmla="*/ 7045782 w 7399451"/>
              <a:gd name="connsiteY6" fmla="*/ 72828 h 610231"/>
              <a:gd name="connsiteX7" fmla="*/ 7223807 w 7399451"/>
              <a:gd name="connsiteY7" fmla="*/ 72828 h 610231"/>
              <a:gd name="connsiteX8" fmla="*/ 7341857 w 7399451"/>
              <a:gd name="connsiteY8" fmla="*/ 42378 h 610231"/>
              <a:gd name="connsiteX9" fmla="*/ 7399451 w 7399451"/>
              <a:gd name="connsiteY9" fmla="*/ 39996 h 610231"/>
              <a:gd name="connsiteX10" fmla="*/ 7374225 w 7399451"/>
              <a:gd name="connsiteY10" fmla="*/ 437938 h 610231"/>
              <a:gd name="connsiteX11" fmla="*/ 6361752 w 7399451"/>
              <a:gd name="connsiteY11" fmla="*/ 434124 h 610231"/>
              <a:gd name="connsiteX12" fmla="*/ 5944780 w 7399451"/>
              <a:gd name="connsiteY12" fmla="*/ 599780 h 610231"/>
              <a:gd name="connsiteX13" fmla="*/ 1011504 w 7399451"/>
              <a:gd name="connsiteY13" fmla="*/ 610231 h 610231"/>
              <a:gd name="connsiteX14" fmla="*/ 1014833 w 7399451"/>
              <a:gd name="connsiteY14" fmla="*/ 467442 h 610231"/>
              <a:gd name="connsiteX15" fmla="*/ 509798 w 7399451"/>
              <a:gd name="connsiteY15" fmla="*/ 315589 h 610231"/>
              <a:gd name="connsiteX16" fmla="*/ 438404 w 7399451"/>
              <a:gd name="connsiteY16" fmla="*/ 594533 h 610231"/>
              <a:gd name="connsiteX17" fmla="*/ 0 w 7399451"/>
              <a:gd name="connsiteY17" fmla="*/ 598346 h 61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9451" h="610231">
                <a:moveTo>
                  <a:pt x="0" y="598346"/>
                </a:moveTo>
                <a:lnTo>
                  <a:pt x="188499" y="4298"/>
                </a:lnTo>
                <a:lnTo>
                  <a:pt x="4933761" y="0"/>
                </a:lnTo>
                <a:lnTo>
                  <a:pt x="6600720" y="89012"/>
                </a:lnTo>
                <a:lnTo>
                  <a:pt x="6835389" y="36183"/>
                </a:lnTo>
                <a:lnTo>
                  <a:pt x="7052925" y="33801"/>
                </a:lnTo>
                <a:lnTo>
                  <a:pt x="7045782" y="72828"/>
                </a:lnTo>
                <a:lnTo>
                  <a:pt x="7223807" y="72828"/>
                </a:lnTo>
                <a:lnTo>
                  <a:pt x="7341857" y="42378"/>
                </a:lnTo>
                <a:lnTo>
                  <a:pt x="7399451" y="39996"/>
                </a:lnTo>
                <a:lnTo>
                  <a:pt x="7374225" y="437938"/>
                </a:lnTo>
                <a:lnTo>
                  <a:pt x="6361752" y="434124"/>
                </a:lnTo>
                <a:lnTo>
                  <a:pt x="5944780" y="599780"/>
                </a:lnTo>
                <a:lnTo>
                  <a:pt x="1011504" y="610231"/>
                </a:lnTo>
                <a:cubicBezTo>
                  <a:pt x="1012614" y="562635"/>
                  <a:pt x="1013723" y="515038"/>
                  <a:pt x="1014833" y="467442"/>
                </a:cubicBezTo>
                <a:lnTo>
                  <a:pt x="509798" y="315589"/>
                </a:lnTo>
                <a:lnTo>
                  <a:pt x="438404" y="594533"/>
                </a:lnTo>
                <a:lnTo>
                  <a:pt x="0" y="598346"/>
                </a:lnTo>
                <a:close/>
              </a:path>
            </a:pathLst>
          </a:cu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7595381A-1010-4779-9B75-04F86162728E}"/>
              </a:ext>
              <a:ext uri="{C183D7F6-B498-43B3-948B-1728B52AA6E4}">
                <adec:decorative xmlns:adec="http://schemas.microsoft.com/office/drawing/2017/decorative" val="1"/>
              </a:ext>
            </a:extLst>
          </p:cNvPr>
          <p:cNvSpPr/>
          <p:nvPr/>
        </p:nvSpPr>
        <p:spPr>
          <a:xfrm>
            <a:off x="1157452" y="2778533"/>
            <a:ext cx="515033" cy="410261"/>
          </a:xfrm>
          <a:custGeom>
            <a:avLst/>
            <a:gdLst>
              <a:gd name="connsiteX0" fmla="*/ 107156 w 450056"/>
              <a:gd name="connsiteY0" fmla="*/ 0 h 376238"/>
              <a:gd name="connsiteX1" fmla="*/ 450056 w 450056"/>
              <a:gd name="connsiteY1" fmla="*/ 104775 h 376238"/>
              <a:gd name="connsiteX2" fmla="*/ 383381 w 450056"/>
              <a:gd name="connsiteY2" fmla="*/ 376238 h 376238"/>
              <a:gd name="connsiteX3" fmla="*/ 0 w 450056"/>
              <a:gd name="connsiteY3" fmla="*/ 376238 h 376238"/>
              <a:gd name="connsiteX4" fmla="*/ 107156 w 450056"/>
              <a:gd name="connsiteY4" fmla="*/ 0 h 376238"/>
              <a:gd name="connsiteX0" fmla="*/ 107156 w 461962"/>
              <a:gd name="connsiteY0" fmla="*/ 0 h 376238"/>
              <a:gd name="connsiteX1" fmla="*/ 461962 w 461962"/>
              <a:gd name="connsiteY1" fmla="*/ 111919 h 376238"/>
              <a:gd name="connsiteX2" fmla="*/ 383381 w 461962"/>
              <a:gd name="connsiteY2" fmla="*/ 376238 h 376238"/>
              <a:gd name="connsiteX3" fmla="*/ 0 w 461962"/>
              <a:gd name="connsiteY3" fmla="*/ 376238 h 376238"/>
              <a:gd name="connsiteX4" fmla="*/ 107156 w 461962"/>
              <a:gd name="connsiteY4" fmla="*/ 0 h 376238"/>
              <a:gd name="connsiteX0" fmla="*/ 107156 w 461962"/>
              <a:gd name="connsiteY0" fmla="*/ 0 h 376238"/>
              <a:gd name="connsiteX1" fmla="*/ 461962 w 461962"/>
              <a:gd name="connsiteY1" fmla="*/ 111919 h 376238"/>
              <a:gd name="connsiteX2" fmla="*/ 388144 w 461962"/>
              <a:gd name="connsiteY2" fmla="*/ 376238 h 376238"/>
              <a:gd name="connsiteX3" fmla="*/ 0 w 461962"/>
              <a:gd name="connsiteY3" fmla="*/ 376238 h 376238"/>
              <a:gd name="connsiteX4" fmla="*/ 107156 w 461962"/>
              <a:gd name="connsiteY4" fmla="*/ 0 h 376238"/>
              <a:gd name="connsiteX0" fmla="*/ 107156 w 461962"/>
              <a:gd name="connsiteY0" fmla="*/ 0 h 383382"/>
              <a:gd name="connsiteX1" fmla="*/ 461962 w 461962"/>
              <a:gd name="connsiteY1" fmla="*/ 111919 h 383382"/>
              <a:gd name="connsiteX2" fmla="*/ 388144 w 461962"/>
              <a:gd name="connsiteY2" fmla="*/ 376238 h 383382"/>
              <a:gd name="connsiteX3" fmla="*/ 0 w 461962"/>
              <a:gd name="connsiteY3" fmla="*/ 383382 h 383382"/>
              <a:gd name="connsiteX4" fmla="*/ 107156 w 461962"/>
              <a:gd name="connsiteY4" fmla="*/ 0 h 383382"/>
              <a:gd name="connsiteX0" fmla="*/ 107156 w 461962"/>
              <a:gd name="connsiteY0" fmla="*/ 0 h 383382"/>
              <a:gd name="connsiteX1" fmla="*/ 461962 w 461962"/>
              <a:gd name="connsiteY1" fmla="*/ 111919 h 383382"/>
              <a:gd name="connsiteX2" fmla="*/ 385763 w 461962"/>
              <a:gd name="connsiteY2" fmla="*/ 381000 h 383382"/>
              <a:gd name="connsiteX3" fmla="*/ 0 w 461962"/>
              <a:gd name="connsiteY3" fmla="*/ 383382 h 383382"/>
              <a:gd name="connsiteX4" fmla="*/ 107156 w 461962"/>
              <a:gd name="connsiteY4" fmla="*/ 0 h 383382"/>
              <a:gd name="connsiteX0" fmla="*/ 107156 w 497680"/>
              <a:gd name="connsiteY0" fmla="*/ 16669 h 400051"/>
              <a:gd name="connsiteX1" fmla="*/ 497680 w 497680"/>
              <a:gd name="connsiteY1" fmla="*/ 0 h 400051"/>
              <a:gd name="connsiteX2" fmla="*/ 385763 w 497680"/>
              <a:gd name="connsiteY2" fmla="*/ 397669 h 400051"/>
              <a:gd name="connsiteX3" fmla="*/ 0 w 497680"/>
              <a:gd name="connsiteY3" fmla="*/ 400051 h 400051"/>
              <a:gd name="connsiteX4" fmla="*/ 107156 w 497680"/>
              <a:gd name="connsiteY4" fmla="*/ 16669 h 400051"/>
              <a:gd name="connsiteX0" fmla="*/ 100013 w 497680"/>
              <a:gd name="connsiteY0" fmla="*/ 4763 h 400051"/>
              <a:gd name="connsiteX1" fmla="*/ 497680 w 497680"/>
              <a:gd name="connsiteY1" fmla="*/ 0 h 400051"/>
              <a:gd name="connsiteX2" fmla="*/ 385763 w 497680"/>
              <a:gd name="connsiteY2" fmla="*/ 397669 h 400051"/>
              <a:gd name="connsiteX3" fmla="*/ 0 w 497680"/>
              <a:gd name="connsiteY3" fmla="*/ 400051 h 400051"/>
              <a:gd name="connsiteX4" fmla="*/ 100013 w 497680"/>
              <a:gd name="connsiteY4" fmla="*/ 4763 h 400051"/>
              <a:gd name="connsiteX0" fmla="*/ 116682 w 514349"/>
              <a:gd name="connsiteY0" fmla="*/ 4763 h 400051"/>
              <a:gd name="connsiteX1" fmla="*/ 514349 w 514349"/>
              <a:gd name="connsiteY1" fmla="*/ 0 h 400051"/>
              <a:gd name="connsiteX2" fmla="*/ 402432 w 514349"/>
              <a:gd name="connsiteY2" fmla="*/ 397669 h 400051"/>
              <a:gd name="connsiteX3" fmla="*/ 0 w 514349"/>
              <a:gd name="connsiteY3" fmla="*/ 400051 h 400051"/>
              <a:gd name="connsiteX4" fmla="*/ 116682 w 514349"/>
              <a:gd name="connsiteY4" fmla="*/ 4763 h 400051"/>
              <a:gd name="connsiteX0" fmla="*/ 116682 w 514349"/>
              <a:gd name="connsiteY0" fmla="*/ 4763 h 407194"/>
              <a:gd name="connsiteX1" fmla="*/ 514349 w 514349"/>
              <a:gd name="connsiteY1" fmla="*/ 0 h 407194"/>
              <a:gd name="connsiteX2" fmla="*/ 397669 w 514349"/>
              <a:gd name="connsiteY2" fmla="*/ 407194 h 407194"/>
              <a:gd name="connsiteX3" fmla="*/ 0 w 514349"/>
              <a:gd name="connsiteY3" fmla="*/ 400051 h 407194"/>
              <a:gd name="connsiteX4" fmla="*/ 116682 w 514349"/>
              <a:gd name="connsiteY4" fmla="*/ 4763 h 407194"/>
              <a:gd name="connsiteX0" fmla="*/ 116682 w 507205"/>
              <a:gd name="connsiteY0" fmla="*/ 2382 h 404813"/>
              <a:gd name="connsiteX1" fmla="*/ 507205 w 507205"/>
              <a:gd name="connsiteY1" fmla="*/ 0 h 404813"/>
              <a:gd name="connsiteX2" fmla="*/ 397669 w 507205"/>
              <a:gd name="connsiteY2" fmla="*/ 404813 h 404813"/>
              <a:gd name="connsiteX3" fmla="*/ 0 w 507205"/>
              <a:gd name="connsiteY3" fmla="*/ 397670 h 404813"/>
              <a:gd name="connsiteX4" fmla="*/ 116682 w 507205"/>
              <a:gd name="connsiteY4" fmla="*/ 2382 h 404813"/>
              <a:gd name="connsiteX0" fmla="*/ 116682 w 507205"/>
              <a:gd name="connsiteY0" fmla="*/ 2382 h 402432"/>
              <a:gd name="connsiteX1" fmla="*/ 507205 w 507205"/>
              <a:gd name="connsiteY1" fmla="*/ 0 h 402432"/>
              <a:gd name="connsiteX2" fmla="*/ 390525 w 507205"/>
              <a:gd name="connsiteY2" fmla="*/ 402432 h 402432"/>
              <a:gd name="connsiteX3" fmla="*/ 0 w 507205"/>
              <a:gd name="connsiteY3" fmla="*/ 397670 h 402432"/>
              <a:gd name="connsiteX4" fmla="*/ 116682 w 507205"/>
              <a:gd name="connsiteY4" fmla="*/ 2382 h 402432"/>
              <a:gd name="connsiteX0" fmla="*/ 116682 w 507205"/>
              <a:gd name="connsiteY0" fmla="*/ 2382 h 402432"/>
              <a:gd name="connsiteX1" fmla="*/ 507205 w 507205"/>
              <a:gd name="connsiteY1" fmla="*/ 0 h 402432"/>
              <a:gd name="connsiteX2" fmla="*/ 390525 w 507205"/>
              <a:gd name="connsiteY2" fmla="*/ 402432 h 402432"/>
              <a:gd name="connsiteX3" fmla="*/ 0 w 507205"/>
              <a:gd name="connsiteY3" fmla="*/ 400051 h 402432"/>
              <a:gd name="connsiteX4" fmla="*/ 116682 w 507205"/>
              <a:gd name="connsiteY4" fmla="*/ 2382 h 40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5" h="402432">
                <a:moveTo>
                  <a:pt x="116682" y="2382"/>
                </a:moveTo>
                <a:lnTo>
                  <a:pt x="507205" y="0"/>
                </a:lnTo>
                <a:lnTo>
                  <a:pt x="390525" y="402432"/>
                </a:lnTo>
                <a:lnTo>
                  <a:pt x="0" y="400051"/>
                </a:lnTo>
                <a:lnTo>
                  <a:pt x="116682" y="2382"/>
                </a:lnTo>
                <a:close/>
              </a:path>
            </a:pathLst>
          </a:custGeom>
          <a:solidFill>
            <a:srgbClr val="6DC8F2">
              <a:alpha val="50196"/>
            </a:srgbClr>
          </a:solidFill>
          <a:ln w="19050">
            <a:solidFill>
              <a:srgbClr val="6DC8F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4634B15-4B42-4C11-8859-8992CA829704}"/>
              </a:ext>
              <a:ext uri="{C183D7F6-B498-43B3-948B-1728B52AA6E4}">
                <adec:decorative xmlns:adec="http://schemas.microsoft.com/office/drawing/2017/decorative" val="1"/>
              </a:ext>
            </a:extLst>
          </p:cNvPr>
          <p:cNvSpPr/>
          <p:nvPr/>
        </p:nvSpPr>
        <p:spPr>
          <a:xfrm rot="20760000">
            <a:off x="1148957" y="3009915"/>
            <a:ext cx="447589" cy="188369"/>
          </a:xfrm>
          <a:custGeom>
            <a:avLst/>
            <a:gdLst>
              <a:gd name="connsiteX0" fmla="*/ 0 w 545306"/>
              <a:gd name="connsiteY0" fmla="*/ 107157 h 257175"/>
              <a:gd name="connsiteX1" fmla="*/ 28575 w 545306"/>
              <a:gd name="connsiteY1" fmla="*/ 30957 h 257175"/>
              <a:gd name="connsiteX2" fmla="*/ 128588 w 545306"/>
              <a:gd name="connsiteY2" fmla="*/ 64294 h 257175"/>
              <a:gd name="connsiteX3" fmla="*/ 145256 w 545306"/>
              <a:gd name="connsiteY3" fmla="*/ 0 h 257175"/>
              <a:gd name="connsiteX4" fmla="*/ 545306 w 545306"/>
              <a:gd name="connsiteY4" fmla="*/ 116682 h 257175"/>
              <a:gd name="connsiteX5" fmla="*/ 502444 w 545306"/>
              <a:gd name="connsiteY5" fmla="*/ 257175 h 257175"/>
              <a:gd name="connsiteX6" fmla="*/ 0 w 545306"/>
              <a:gd name="connsiteY6" fmla="*/ 107157 h 257175"/>
              <a:gd name="connsiteX0" fmla="*/ 0 w 545306"/>
              <a:gd name="connsiteY0" fmla="*/ 111919 h 261937"/>
              <a:gd name="connsiteX1" fmla="*/ 28575 w 545306"/>
              <a:gd name="connsiteY1" fmla="*/ 35719 h 261937"/>
              <a:gd name="connsiteX2" fmla="*/ 128588 w 545306"/>
              <a:gd name="connsiteY2" fmla="*/ 69056 h 261937"/>
              <a:gd name="connsiteX3" fmla="*/ 147638 w 545306"/>
              <a:gd name="connsiteY3" fmla="*/ 0 h 261937"/>
              <a:gd name="connsiteX4" fmla="*/ 545306 w 545306"/>
              <a:gd name="connsiteY4" fmla="*/ 121444 h 261937"/>
              <a:gd name="connsiteX5" fmla="*/ 502444 w 545306"/>
              <a:gd name="connsiteY5" fmla="*/ 261937 h 261937"/>
              <a:gd name="connsiteX6" fmla="*/ 0 w 545306"/>
              <a:gd name="connsiteY6" fmla="*/ 111919 h 261937"/>
              <a:gd name="connsiteX0" fmla="*/ 0 w 552449"/>
              <a:gd name="connsiteY0" fmla="*/ 111919 h 261937"/>
              <a:gd name="connsiteX1" fmla="*/ 28575 w 552449"/>
              <a:gd name="connsiteY1" fmla="*/ 35719 h 261937"/>
              <a:gd name="connsiteX2" fmla="*/ 128588 w 552449"/>
              <a:gd name="connsiteY2" fmla="*/ 69056 h 261937"/>
              <a:gd name="connsiteX3" fmla="*/ 147638 w 552449"/>
              <a:gd name="connsiteY3" fmla="*/ 0 h 261937"/>
              <a:gd name="connsiteX4" fmla="*/ 552449 w 552449"/>
              <a:gd name="connsiteY4" fmla="*/ 116681 h 261937"/>
              <a:gd name="connsiteX5" fmla="*/ 502444 w 552449"/>
              <a:gd name="connsiteY5" fmla="*/ 261937 h 261937"/>
              <a:gd name="connsiteX6" fmla="*/ 0 w 552449"/>
              <a:gd name="connsiteY6" fmla="*/ 111919 h 261937"/>
              <a:gd name="connsiteX0" fmla="*/ 0 w 552449"/>
              <a:gd name="connsiteY0" fmla="*/ 111919 h 269081"/>
              <a:gd name="connsiteX1" fmla="*/ 28575 w 552449"/>
              <a:gd name="connsiteY1" fmla="*/ 35719 h 269081"/>
              <a:gd name="connsiteX2" fmla="*/ 128588 w 552449"/>
              <a:gd name="connsiteY2" fmla="*/ 69056 h 269081"/>
              <a:gd name="connsiteX3" fmla="*/ 147638 w 552449"/>
              <a:gd name="connsiteY3" fmla="*/ 0 h 269081"/>
              <a:gd name="connsiteX4" fmla="*/ 552449 w 552449"/>
              <a:gd name="connsiteY4" fmla="*/ 116681 h 269081"/>
              <a:gd name="connsiteX5" fmla="*/ 507206 w 552449"/>
              <a:gd name="connsiteY5" fmla="*/ 269081 h 269081"/>
              <a:gd name="connsiteX6" fmla="*/ 0 w 552449"/>
              <a:gd name="connsiteY6" fmla="*/ 111919 h 269081"/>
              <a:gd name="connsiteX0" fmla="*/ 0 w 552449"/>
              <a:gd name="connsiteY0" fmla="*/ 111919 h 269081"/>
              <a:gd name="connsiteX1" fmla="*/ 28575 w 552449"/>
              <a:gd name="connsiteY1" fmla="*/ 35719 h 269081"/>
              <a:gd name="connsiteX2" fmla="*/ 123826 w 552449"/>
              <a:gd name="connsiteY2" fmla="*/ 61912 h 269081"/>
              <a:gd name="connsiteX3" fmla="*/ 147638 w 552449"/>
              <a:gd name="connsiteY3" fmla="*/ 0 h 269081"/>
              <a:gd name="connsiteX4" fmla="*/ 552449 w 552449"/>
              <a:gd name="connsiteY4" fmla="*/ 116681 h 269081"/>
              <a:gd name="connsiteX5" fmla="*/ 507206 w 552449"/>
              <a:gd name="connsiteY5" fmla="*/ 269081 h 269081"/>
              <a:gd name="connsiteX6" fmla="*/ 0 w 552449"/>
              <a:gd name="connsiteY6" fmla="*/ 111919 h 269081"/>
              <a:gd name="connsiteX0" fmla="*/ 0 w 552449"/>
              <a:gd name="connsiteY0" fmla="*/ 111919 h 269081"/>
              <a:gd name="connsiteX1" fmla="*/ 28575 w 552449"/>
              <a:gd name="connsiteY1" fmla="*/ 35719 h 269081"/>
              <a:gd name="connsiteX2" fmla="*/ 138113 w 552449"/>
              <a:gd name="connsiteY2" fmla="*/ 61912 h 269081"/>
              <a:gd name="connsiteX3" fmla="*/ 147638 w 552449"/>
              <a:gd name="connsiteY3" fmla="*/ 0 h 269081"/>
              <a:gd name="connsiteX4" fmla="*/ 552449 w 552449"/>
              <a:gd name="connsiteY4" fmla="*/ 116681 h 269081"/>
              <a:gd name="connsiteX5" fmla="*/ 507206 w 552449"/>
              <a:gd name="connsiteY5" fmla="*/ 269081 h 269081"/>
              <a:gd name="connsiteX6" fmla="*/ 0 w 552449"/>
              <a:gd name="connsiteY6" fmla="*/ 111919 h 269081"/>
              <a:gd name="connsiteX0" fmla="*/ 0 w 552449"/>
              <a:gd name="connsiteY0" fmla="*/ 111919 h 269081"/>
              <a:gd name="connsiteX1" fmla="*/ 28575 w 552449"/>
              <a:gd name="connsiteY1" fmla="*/ 35719 h 269081"/>
              <a:gd name="connsiteX2" fmla="*/ 128588 w 552449"/>
              <a:gd name="connsiteY2" fmla="*/ 61912 h 269081"/>
              <a:gd name="connsiteX3" fmla="*/ 147638 w 552449"/>
              <a:gd name="connsiteY3" fmla="*/ 0 h 269081"/>
              <a:gd name="connsiteX4" fmla="*/ 552449 w 552449"/>
              <a:gd name="connsiteY4" fmla="*/ 116681 h 269081"/>
              <a:gd name="connsiteX5" fmla="*/ 507206 w 552449"/>
              <a:gd name="connsiteY5" fmla="*/ 269081 h 269081"/>
              <a:gd name="connsiteX6" fmla="*/ 0 w 552449"/>
              <a:gd name="connsiteY6" fmla="*/ 111919 h 2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49" h="269081">
                <a:moveTo>
                  <a:pt x="0" y="111919"/>
                </a:moveTo>
                <a:lnTo>
                  <a:pt x="28575" y="35719"/>
                </a:lnTo>
                <a:lnTo>
                  <a:pt x="128588" y="61912"/>
                </a:lnTo>
                <a:lnTo>
                  <a:pt x="147638" y="0"/>
                </a:lnTo>
                <a:lnTo>
                  <a:pt x="552449" y="116681"/>
                </a:lnTo>
                <a:lnTo>
                  <a:pt x="507206" y="269081"/>
                </a:lnTo>
                <a:lnTo>
                  <a:pt x="0" y="111919"/>
                </a:lnTo>
                <a:close/>
              </a:path>
            </a:pathLst>
          </a:custGeom>
          <a:solidFill>
            <a:schemeClr val="bg1">
              <a:lumMod val="50000"/>
              <a:alpha val="50196"/>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7DF3634D-F86D-4874-BA50-3158F89BD7F3}"/>
              </a:ext>
              <a:ext uri="{C183D7F6-B498-43B3-948B-1728B52AA6E4}">
                <adec:decorative xmlns:adec="http://schemas.microsoft.com/office/drawing/2017/decorative" val="1"/>
              </a:ext>
            </a:extLst>
          </p:cNvPr>
          <p:cNvSpPr/>
          <p:nvPr/>
        </p:nvSpPr>
        <p:spPr>
          <a:xfrm>
            <a:off x="3516302" y="2798623"/>
            <a:ext cx="434192" cy="123359"/>
          </a:xfrm>
          <a:prstGeom prst="rect">
            <a:avLst/>
          </a:prstGeom>
          <a:solidFill>
            <a:schemeClr val="tx2">
              <a:alpha val="49804"/>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FC2CAC1E-26DD-4282-93B0-D219461A41B7}"/>
              </a:ext>
              <a:ext uri="{C183D7F6-B498-43B3-948B-1728B52AA6E4}">
                <adec:decorative xmlns:adec="http://schemas.microsoft.com/office/drawing/2017/decorative" val="1"/>
              </a:ext>
            </a:extLst>
          </p:cNvPr>
          <p:cNvSpPr/>
          <p:nvPr/>
        </p:nvSpPr>
        <p:spPr>
          <a:xfrm>
            <a:off x="4002438" y="2798621"/>
            <a:ext cx="1597976" cy="197864"/>
          </a:xfrm>
          <a:prstGeom prst="rect">
            <a:avLst/>
          </a:prstGeom>
          <a:solidFill>
            <a:schemeClr val="accent6">
              <a:alpha val="50196"/>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FA5BD4A6-650B-44BF-9BF2-27AF432E0CD9}"/>
              </a:ext>
              <a:ext uri="{C183D7F6-B498-43B3-948B-1728B52AA6E4}">
                <adec:decorative xmlns:adec="http://schemas.microsoft.com/office/drawing/2017/decorative" val="1"/>
              </a:ext>
            </a:extLst>
          </p:cNvPr>
          <p:cNvSpPr/>
          <p:nvPr/>
        </p:nvSpPr>
        <p:spPr>
          <a:xfrm>
            <a:off x="1912188" y="2595478"/>
            <a:ext cx="1452753" cy="79631"/>
          </a:xfrm>
          <a:prstGeom prst="rect">
            <a:avLst/>
          </a:prstGeom>
          <a:solidFill>
            <a:schemeClr val="accent1">
              <a:lumMod val="50000"/>
              <a:alpha val="50196"/>
            </a:schemeClr>
          </a:solidFill>
          <a:ln w="1905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3FCEC39E-55CD-490A-AF60-95B8207A001F}"/>
              </a:ext>
              <a:ext uri="{C183D7F6-B498-43B3-948B-1728B52AA6E4}">
                <adec:decorative xmlns:adec="http://schemas.microsoft.com/office/drawing/2017/decorative" val="1"/>
              </a:ext>
            </a:extLst>
          </p:cNvPr>
          <p:cNvSpPr/>
          <p:nvPr/>
        </p:nvSpPr>
        <p:spPr>
          <a:xfrm>
            <a:off x="5617696" y="2593401"/>
            <a:ext cx="1299836" cy="193567"/>
          </a:xfrm>
          <a:custGeom>
            <a:avLst/>
            <a:gdLst>
              <a:gd name="connsiteX0" fmla="*/ 4763 w 1276350"/>
              <a:gd name="connsiteY0" fmla="*/ 185738 h 185738"/>
              <a:gd name="connsiteX1" fmla="*/ 0 w 1276350"/>
              <a:gd name="connsiteY1" fmla="*/ 2381 h 185738"/>
              <a:gd name="connsiteX2" fmla="*/ 259557 w 1276350"/>
              <a:gd name="connsiteY2" fmla="*/ 0 h 185738"/>
              <a:gd name="connsiteX3" fmla="*/ 1276350 w 1276350"/>
              <a:gd name="connsiteY3" fmla="*/ 50006 h 185738"/>
              <a:gd name="connsiteX4" fmla="*/ 1276350 w 1276350"/>
              <a:gd name="connsiteY4" fmla="*/ 178594 h 185738"/>
              <a:gd name="connsiteX5" fmla="*/ 4763 w 1276350"/>
              <a:gd name="connsiteY5" fmla="*/ 185738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0" h="185738">
                <a:moveTo>
                  <a:pt x="4763" y="185738"/>
                </a:moveTo>
                <a:lnTo>
                  <a:pt x="0" y="2381"/>
                </a:lnTo>
                <a:lnTo>
                  <a:pt x="259557" y="0"/>
                </a:lnTo>
                <a:lnTo>
                  <a:pt x="1276350" y="50006"/>
                </a:lnTo>
                <a:lnTo>
                  <a:pt x="1276350" y="178594"/>
                </a:lnTo>
                <a:lnTo>
                  <a:pt x="4763" y="185738"/>
                </a:lnTo>
                <a:close/>
              </a:path>
            </a:pathLst>
          </a:custGeom>
          <a:solidFill>
            <a:srgbClr val="FF99FF">
              <a:alpha val="50196"/>
            </a:srgbClr>
          </a:solidFill>
          <a:ln w="19050">
            <a:solidFill>
              <a:srgbClr val="FF99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98A3F41D-5626-44F7-B7B5-EB2BDC1C41F4}"/>
              </a:ext>
              <a:ext uri="{C183D7F6-B498-43B3-948B-1728B52AA6E4}">
                <adec:decorative xmlns:adec="http://schemas.microsoft.com/office/drawing/2017/decorative" val="1"/>
              </a:ext>
            </a:extLst>
          </p:cNvPr>
          <p:cNvSpPr/>
          <p:nvPr/>
        </p:nvSpPr>
        <p:spPr>
          <a:xfrm>
            <a:off x="1145906" y="2651769"/>
            <a:ext cx="136846" cy="136846"/>
          </a:xfrm>
          <a:prstGeom prst="ellipse">
            <a:avLst/>
          </a:prstGeom>
          <a:solidFill>
            <a:srgbClr val="6DC8F2"/>
          </a:solid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20" name="Oval 19">
            <a:extLst>
              <a:ext uri="{FF2B5EF4-FFF2-40B4-BE49-F238E27FC236}">
                <a16:creationId xmlns:a16="http://schemas.microsoft.com/office/drawing/2014/main" id="{B514D4E2-33BD-485F-86FD-24D5920E9B04}"/>
              </a:ext>
              <a:ext uri="{C183D7F6-B498-43B3-948B-1728B52AA6E4}">
                <adec:decorative xmlns:adec="http://schemas.microsoft.com/office/drawing/2017/decorative" val="1"/>
              </a:ext>
            </a:extLst>
          </p:cNvPr>
          <p:cNvSpPr/>
          <p:nvPr/>
        </p:nvSpPr>
        <p:spPr>
          <a:xfrm>
            <a:off x="8459721" y="2807058"/>
            <a:ext cx="136846" cy="136846"/>
          </a:xfrm>
          <a:prstGeom prst="ellipse">
            <a:avLst/>
          </a:prstGeom>
          <a:solidFill>
            <a:srgbClr val="F1A83D"/>
          </a:solid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6C8FBAEF-1EC1-4082-ADC8-E0E5E1572A0C}"/>
              </a:ext>
              <a:ext uri="{C183D7F6-B498-43B3-948B-1728B52AA6E4}">
                <adec:decorative xmlns:adec="http://schemas.microsoft.com/office/drawing/2017/decorative" val="1"/>
              </a:ext>
            </a:extLst>
          </p:cNvPr>
          <p:cNvSpPr/>
          <p:nvPr/>
        </p:nvSpPr>
        <p:spPr>
          <a:xfrm>
            <a:off x="2353665" y="3102832"/>
            <a:ext cx="136846" cy="144674"/>
          </a:xfrm>
          <a:prstGeom prst="ellipse">
            <a:avLst/>
          </a:prstGeom>
          <a:solidFill>
            <a:srgbClr val="F1A83D"/>
          </a:solid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p>
        </p:txBody>
      </p:sp>
      <p:sp>
        <p:nvSpPr>
          <p:cNvPr id="54" name="Rectangle 53">
            <a:extLst>
              <a:ext uri="{FF2B5EF4-FFF2-40B4-BE49-F238E27FC236}">
                <a16:creationId xmlns:a16="http://schemas.microsoft.com/office/drawing/2014/main" id="{A6125E4F-7210-40F5-A943-4A05FF11C05C}"/>
              </a:ext>
              <a:ext uri="{C183D7F6-B498-43B3-948B-1728B52AA6E4}">
                <adec:decorative xmlns:adec="http://schemas.microsoft.com/office/drawing/2017/decorative" val="1"/>
              </a:ext>
            </a:extLst>
          </p:cNvPr>
          <p:cNvSpPr/>
          <p:nvPr/>
        </p:nvSpPr>
        <p:spPr>
          <a:xfrm>
            <a:off x="4362197" y="2604091"/>
            <a:ext cx="495554" cy="119965"/>
          </a:xfrm>
          <a:prstGeom prst="rect">
            <a:avLst/>
          </a:prstGeom>
          <a:solidFill>
            <a:srgbClr val="AE7240">
              <a:alpha val="50196"/>
            </a:srgbClr>
          </a:solidFill>
          <a:ln w="19050">
            <a:solidFill>
              <a:srgbClr val="AE724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sz="1600"/>
          </a:p>
        </p:txBody>
      </p:sp>
      <p:grpSp>
        <p:nvGrpSpPr>
          <p:cNvPr id="36" name="Group 35">
            <a:extLst>
              <a:ext uri="{FF2B5EF4-FFF2-40B4-BE49-F238E27FC236}">
                <a16:creationId xmlns:a16="http://schemas.microsoft.com/office/drawing/2014/main" id="{603E4094-1B0A-4D91-A66A-CF76B0703338}"/>
              </a:ext>
              <a:ext uri="{C183D7F6-B498-43B3-948B-1728B52AA6E4}">
                <adec:decorative xmlns:adec="http://schemas.microsoft.com/office/drawing/2017/decorative" val="1"/>
              </a:ext>
            </a:extLst>
          </p:cNvPr>
          <p:cNvGrpSpPr/>
          <p:nvPr/>
        </p:nvGrpSpPr>
        <p:grpSpPr>
          <a:xfrm rot="10800000">
            <a:off x="7993859" y="4384593"/>
            <a:ext cx="532127" cy="507931"/>
            <a:chOff x="8111153" y="4256156"/>
            <a:chExt cx="524340" cy="492464"/>
          </a:xfrm>
        </p:grpSpPr>
        <p:pic>
          <p:nvPicPr>
            <p:cNvPr id="37" name="Graphic 36" descr="Direction with solid fill">
              <a:extLst>
                <a:ext uri="{FF2B5EF4-FFF2-40B4-BE49-F238E27FC236}">
                  <a16:creationId xmlns:a16="http://schemas.microsoft.com/office/drawing/2014/main" id="{8AA62AE7-E8C9-4AA2-9BB4-8659D918B03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5908072">
              <a:off x="8111153" y="4256156"/>
              <a:ext cx="385300" cy="385300"/>
            </a:xfrm>
            <a:prstGeom prst="rect">
              <a:avLst/>
            </a:prstGeom>
          </p:spPr>
        </p:pic>
        <p:sp>
          <p:nvSpPr>
            <p:cNvPr id="44" name="TextBox 43">
              <a:extLst>
                <a:ext uri="{FF2B5EF4-FFF2-40B4-BE49-F238E27FC236}">
                  <a16:creationId xmlns:a16="http://schemas.microsoft.com/office/drawing/2014/main" id="{CEBEC8B3-6463-4A41-92CE-AA387FB2AA7C}"/>
                </a:ext>
              </a:extLst>
            </p:cNvPr>
            <p:cNvSpPr txBox="1"/>
            <p:nvPr/>
          </p:nvSpPr>
          <p:spPr>
            <a:xfrm rot="18689425">
              <a:off x="8245491" y="4358617"/>
              <a:ext cx="385750" cy="394255"/>
            </a:xfrm>
            <a:prstGeom prst="rect">
              <a:avLst/>
            </a:prstGeom>
            <a:noFill/>
          </p:spPr>
          <p:txBody>
            <a:bodyPr wrap="none" rtlCol="0">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r>
                <a:rPr lang="en-US" sz="2000" dirty="0">
                  <a:solidFill>
                    <a:schemeClr val="tx2"/>
                  </a:solidFill>
                  <a:latin typeface="Arial Black" panose="020B0A04020102020204" pitchFamily="34" charset="0"/>
                </a:rPr>
                <a:t>N</a:t>
              </a:r>
            </a:p>
          </p:txBody>
        </p:sp>
      </p:grpSp>
      <p:cxnSp>
        <p:nvCxnSpPr>
          <p:cNvPr id="7" name="Straight Connector 6">
            <a:extLst>
              <a:ext uri="{FF2B5EF4-FFF2-40B4-BE49-F238E27FC236}">
                <a16:creationId xmlns:a16="http://schemas.microsoft.com/office/drawing/2014/main" id="{25FA513C-42A3-472A-AE8A-A9CC59BC8F35}"/>
              </a:ext>
              <a:ext uri="{C183D7F6-B498-43B3-948B-1728B52AA6E4}">
                <adec:decorative xmlns:adec="http://schemas.microsoft.com/office/drawing/2017/decorative" val="1"/>
              </a:ext>
            </a:extLst>
          </p:cNvPr>
          <p:cNvCxnSpPr>
            <a:cxnSpLocks/>
          </p:cNvCxnSpPr>
          <p:nvPr/>
        </p:nvCxnSpPr>
        <p:spPr>
          <a:xfrm flipH="1">
            <a:off x="1909384" y="2554881"/>
            <a:ext cx="4550711" cy="1190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20CABFD-1A1D-4503-B33D-037933FA0539}"/>
              </a:ext>
              <a:ext uri="{C183D7F6-B498-43B3-948B-1728B52AA6E4}">
                <adec:decorative xmlns:adec="http://schemas.microsoft.com/office/drawing/2017/decorative" val="1"/>
              </a:ext>
            </a:extLst>
          </p:cNvPr>
          <p:cNvSpPr txBox="1"/>
          <p:nvPr/>
        </p:nvSpPr>
        <p:spPr>
          <a:xfrm rot="3366016">
            <a:off x="6048908" y="4395188"/>
            <a:ext cx="2874360" cy="415498"/>
          </a:xfrm>
          <a:prstGeom prst="rect">
            <a:avLst/>
          </a:prstGeom>
          <a:noFill/>
          <a:effectLst>
            <a:glow rad="63500">
              <a:schemeClr val="tx1">
                <a:alpha val="40000"/>
              </a:schemeClr>
            </a:glow>
            <a:outerShdw blurRad="50800" dir="5400000" algn="ctr" rotWithShape="0">
              <a:schemeClr val="bg1">
                <a:lumMod val="85000"/>
              </a:schemeClr>
            </a:outerShdw>
          </a:effectLst>
        </p:spPr>
        <p:txBody>
          <a:bodyPr wrap="square" rtlCol="0">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lnSpc>
                <a:spcPct val="200000"/>
              </a:lnSpc>
            </a:pPr>
            <a:r>
              <a:rPr lang="en-US" sz="700" b="1">
                <a:ln w="6350">
                  <a:solidFill>
                    <a:schemeClr val="tx1">
                      <a:alpha val="54000"/>
                    </a:schemeClr>
                  </a:solidFill>
                </a:ln>
                <a:solidFill>
                  <a:srgbClr val="FFC000"/>
                </a:solidFill>
                <a:effectLst>
                  <a:glow>
                    <a:schemeClr val="tx1"/>
                  </a:glow>
                  <a:outerShdw blurRad="50800" dist="38100" dir="2700000" algn="tl" rotWithShape="0">
                    <a:prstClr val="black">
                      <a:alpha val="25000"/>
                    </a:prstClr>
                  </a:outerShdw>
                </a:effectLst>
              </a:rPr>
              <a:t>City of Santa Clara</a:t>
            </a:r>
          </a:p>
          <a:p>
            <a:pPr algn="ctr">
              <a:spcAft>
                <a:spcPts val="600"/>
              </a:spcAft>
            </a:pPr>
            <a:r>
              <a:rPr lang="en-US" sz="700" b="1">
                <a:ln w="6350">
                  <a:solidFill>
                    <a:schemeClr val="tx1">
                      <a:alpha val="54000"/>
                    </a:schemeClr>
                  </a:solidFill>
                </a:ln>
                <a:solidFill>
                  <a:srgbClr val="FFC000"/>
                </a:solidFill>
                <a:effectLst>
                  <a:glow>
                    <a:schemeClr val="tx1"/>
                  </a:glow>
                  <a:outerShdw blurRad="50800" dist="38100" dir="2700000" algn="tl" rotWithShape="0">
                    <a:prstClr val="black">
                      <a:alpha val="25000"/>
                    </a:prstClr>
                  </a:outerShdw>
                </a:effectLst>
              </a:rPr>
              <a:t>City of San José </a:t>
            </a:r>
          </a:p>
        </p:txBody>
      </p:sp>
      <p:pic>
        <p:nvPicPr>
          <p:cNvPr id="8" name="Picture 7">
            <a:extLst>
              <a:ext uri="{FF2B5EF4-FFF2-40B4-BE49-F238E27FC236}">
                <a16:creationId xmlns:a16="http://schemas.microsoft.com/office/drawing/2014/main" id="{CEB39E6C-A850-4D5A-A048-B7C682F7E2F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6200000">
            <a:off x="2186018" y="4209652"/>
            <a:ext cx="519976" cy="76412"/>
          </a:xfrm>
          <a:prstGeom prst="rect">
            <a:avLst/>
          </a:prstGeom>
        </p:spPr>
      </p:pic>
      <p:grpSp>
        <p:nvGrpSpPr>
          <p:cNvPr id="15" name="Group 14">
            <a:extLst>
              <a:ext uri="{FF2B5EF4-FFF2-40B4-BE49-F238E27FC236}">
                <a16:creationId xmlns:a16="http://schemas.microsoft.com/office/drawing/2014/main" id="{079E9655-6757-432F-2BEB-3C7AFC7B4EF0}"/>
              </a:ext>
              <a:ext uri="{C183D7F6-B498-43B3-948B-1728B52AA6E4}">
                <adec:decorative xmlns:adec="http://schemas.microsoft.com/office/drawing/2017/decorative" val="1"/>
              </a:ext>
            </a:extLst>
          </p:cNvPr>
          <p:cNvGrpSpPr/>
          <p:nvPr/>
        </p:nvGrpSpPr>
        <p:grpSpPr>
          <a:xfrm>
            <a:off x="3464755" y="2597082"/>
            <a:ext cx="3390465" cy="491680"/>
            <a:chOff x="4517425" y="3462753"/>
            <a:chExt cx="4437113" cy="634693"/>
          </a:xfrm>
        </p:grpSpPr>
        <p:sp>
          <p:nvSpPr>
            <p:cNvPr id="2" name="Rectangle 1">
              <a:extLst>
                <a:ext uri="{FF2B5EF4-FFF2-40B4-BE49-F238E27FC236}">
                  <a16:creationId xmlns:a16="http://schemas.microsoft.com/office/drawing/2014/main" id="{DE0D1C56-30CC-9D21-99BB-80D73ADC4201}"/>
                </a:ext>
              </a:extLst>
            </p:cNvPr>
            <p:cNvSpPr/>
            <p:nvPr/>
          </p:nvSpPr>
          <p:spPr>
            <a:xfrm>
              <a:off x="4517425" y="3462753"/>
              <a:ext cx="2834640" cy="45719"/>
            </a:xfrm>
            <a:prstGeom prst="rect">
              <a:avLst/>
            </a:prstGeom>
            <a:solidFill>
              <a:srgbClr val="00FF00">
                <a:alpha val="50196"/>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highlight>
                  <a:srgbClr val="FFFF00"/>
                </a:highlight>
              </a:endParaRPr>
            </a:p>
          </p:txBody>
        </p:sp>
        <p:sp>
          <p:nvSpPr>
            <p:cNvPr id="4" name="Rectangle 3">
              <a:extLst>
                <a:ext uri="{FF2B5EF4-FFF2-40B4-BE49-F238E27FC236}">
                  <a16:creationId xmlns:a16="http://schemas.microsoft.com/office/drawing/2014/main" id="{19B92FB9-24CA-1DAF-21EE-0F27601C06A0}"/>
                </a:ext>
              </a:extLst>
            </p:cNvPr>
            <p:cNvSpPr/>
            <p:nvPr/>
          </p:nvSpPr>
          <p:spPr>
            <a:xfrm>
              <a:off x="7620304" y="3606710"/>
              <a:ext cx="1334234" cy="45719"/>
            </a:xfrm>
            <a:prstGeom prst="rect">
              <a:avLst/>
            </a:prstGeom>
            <a:solidFill>
              <a:srgbClr val="00FF00">
                <a:alpha val="50196"/>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highlight>
                  <a:srgbClr val="FFFF00"/>
                </a:highlight>
              </a:endParaRPr>
            </a:p>
          </p:txBody>
        </p:sp>
        <p:sp>
          <p:nvSpPr>
            <p:cNvPr id="9" name="Rectangle 8">
              <a:extLst>
                <a:ext uri="{FF2B5EF4-FFF2-40B4-BE49-F238E27FC236}">
                  <a16:creationId xmlns:a16="http://schemas.microsoft.com/office/drawing/2014/main" id="{345192BF-DF24-E5D9-53F1-D2B4672247CD}"/>
                </a:ext>
              </a:extLst>
            </p:cNvPr>
            <p:cNvSpPr/>
            <p:nvPr/>
          </p:nvSpPr>
          <p:spPr>
            <a:xfrm rot="1512828">
              <a:off x="7309933" y="3540857"/>
              <a:ext cx="331881" cy="51733"/>
            </a:xfrm>
            <a:prstGeom prst="rect">
              <a:avLst/>
            </a:prstGeom>
            <a:solidFill>
              <a:srgbClr val="00FF00">
                <a:alpha val="50196"/>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highlight>
                  <a:srgbClr val="FFFF00"/>
                </a:highlight>
              </a:endParaRPr>
            </a:p>
          </p:txBody>
        </p:sp>
        <p:sp>
          <p:nvSpPr>
            <p:cNvPr id="12" name="Rectangle 11">
              <a:extLst>
                <a:ext uri="{FF2B5EF4-FFF2-40B4-BE49-F238E27FC236}">
                  <a16:creationId xmlns:a16="http://schemas.microsoft.com/office/drawing/2014/main" id="{D7571A34-211C-61D4-39A2-A6334E790E59}"/>
                </a:ext>
              </a:extLst>
            </p:cNvPr>
            <p:cNvSpPr/>
            <p:nvPr/>
          </p:nvSpPr>
          <p:spPr>
            <a:xfrm>
              <a:off x="5806972" y="3719581"/>
              <a:ext cx="127220" cy="377865"/>
            </a:xfrm>
            <a:prstGeom prst="rect">
              <a:avLst/>
            </a:prstGeom>
            <a:solidFill>
              <a:srgbClr val="00FF00">
                <a:alpha val="50196"/>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highlight>
                  <a:srgbClr val="FFFF00"/>
                </a:highlight>
              </a:endParaRPr>
            </a:p>
          </p:txBody>
        </p:sp>
        <p:sp>
          <p:nvSpPr>
            <p:cNvPr id="14" name="Rectangle 13">
              <a:extLst>
                <a:ext uri="{FF2B5EF4-FFF2-40B4-BE49-F238E27FC236}">
                  <a16:creationId xmlns:a16="http://schemas.microsoft.com/office/drawing/2014/main" id="{A4E74C5C-DD9F-84FD-BC76-35118F130359}"/>
                </a:ext>
              </a:extLst>
            </p:cNvPr>
            <p:cNvSpPr/>
            <p:nvPr/>
          </p:nvSpPr>
          <p:spPr>
            <a:xfrm>
              <a:off x="6515061" y="3719580"/>
              <a:ext cx="127220" cy="377865"/>
            </a:xfrm>
            <a:prstGeom prst="rect">
              <a:avLst/>
            </a:prstGeom>
            <a:solidFill>
              <a:srgbClr val="00FF00">
                <a:alpha val="50196"/>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a:highlight>
                  <a:srgbClr val="FFFF00"/>
                </a:highlight>
              </a:endParaRPr>
            </a:p>
          </p:txBody>
        </p:sp>
      </p:grpSp>
      <p:grpSp>
        <p:nvGrpSpPr>
          <p:cNvPr id="97" name="Group 96" descr="A birdseye view map showing the elements to be constructed before tunneling begins including electrical equipment, tunnel lining factory, the tunnel boring machine launch structure, noise curtain, tunnel conveyor systems, gantry cranes, tunnel lining storage, and an excavated materials bin.">
            <a:extLst>
              <a:ext uri="{FF2B5EF4-FFF2-40B4-BE49-F238E27FC236}">
                <a16:creationId xmlns:a16="http://schemas.microsoft.com/office/drawing/2014/main" id="{6AB5E3C5-6730-8E3C-633C-7AF6B5DE80C0}"/>
              </a:ext>
              <a:ext uri="{C183D7F6-B498-43B3-948B-1728B52AA6E4}">
                <adec:decorative xmlns:adec="http://schemas.microsoft.com/office/drawing/2017/decorative" val="0"/>
              </a:ext>
            </a:extLst>
          </p:cNvPr>
          <p:cNvGrpSpPr/>
          <p:nvPr/>
        </p:nvGrpSpPr>
        <p:grpSpPr>
          <a:xfrm>
            <a:off x="191674" y="740341"/>
            <a:ext cx="2434527" cy="1338434"/>
            <a:chOff x="556469" y="982468"/>
            <a:chExt cx="3360859" cy="1669758"/>
          </a:xfrm>
        </p:grpSpPr>
        <p:grpSp>
          <p:nvGrpSpPr>
            <p:cNvPr id="83" name="Group 82">
              <a:extLst>
                <a:ext uri="{FF2B5EF4-FFF2-40B4-BE49-F238E27FC236}">
                  <a16:creationId xmlns:a16="http://schemas.microsoft.com/office/drawing/2014/main" id="{BC1796B7-294A-7A7D-47B7-99FD9B809C03}"/>
                </a:ext>
              </a:extLst>
            </p:cNvPr>
            <p:cNvGrpSpPr/>
            <p:nvPr/>
          </p:nvGrpSpPr>
          <p:grpSpPr>
            <a:xfrm>
              <a:off x="556469" y="982468"/>
              <a:ext cx="3360859" cy="1669758"/>
              <a:chOff x="722257" y="951970"/>
              <a:chExt cx="2845846" cy="1463422"/>
            </a:xfrm>
          </p:grpSpPr>
          <p:sp>
            <p:nvSpPr>
              <p:cNvPr id="84" name="Rectangle 83">
                <a:extLst>
                  <a:ext uri="{FF2B5EF4-FFF2-40B4-BE49-F238E27FC236}">
                    <a16:creationId xmlns:a16="http://schemas.microsoft.com/office/drawing/2014/main" id="{EC9B873F-851F-420D-DB76-27B97EB86A74}"/>
                  </a:ext>
                </a:extLst>
              </p:cNvPr>
              <p:cNvSpPr/>
              <p:nvPr/>
            </p:nvSpPr>
            <p:spPr>
              <a:xfrm>
                <a:off x="722257" y="958776"/>
                <a:ext cx="2654148" cy="1456616"/>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lvl="1">
                  <a:lnSpc>
                    <a:spcPct val="150000"/>
                  </a:lnSpc>
                </a:pPr>
                <a:endParaRPr lang="en-US" sz="600"/>
              </a:p>
            </p:txBody>
          </p:sp>
          <p:sp>
            <p:nvSpPr>
              <p:cNvPr id="85" name="TextBox 84">
                <a:extLst>
                  <a:ext uri="{FF2B5EF4-FFF2-40B4-BE49-F238E27FC236}">
                    <a16:creationId xmlns:a16="http://schemas.microsoft.com/office/drawing/2014/main" id="{03427537-1BF2-CC7E-FA8A-384E63AC2E1B}"/>
                  </a:ext>
                </a:extLst>
              </p:cNvPr>
              <p:cNvSpPr txBox="1"/>
              <p:nvPr/>
            </p:nvSpPr>
            <p:spPr>
              <a:xfrm>
                <a:off x="1021079" y="951970"/>
                <a:ext cx="2547024" cy="1390940"/>
              </a:xfrm>
              <a:prstGeom prst="rect">
                <a:avLst/>
              </a:prstGeom>
              <a:noFill/>
            </p:spPr>
            <p:txBody>
              <a:bodyPr wrap="square" lIns="91440" tIns="45720" rIns="91440" bIns="45720" rtlCol="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marL="0" lvl="1">
                  <a:spcAft>
                    <a:spcPts val="450"/>
                  </a:spcAft>
                </a:pPr>
                <a:r>
                  <a:rPr lang="en-US" sz="1200" dirty="0"/>
                  <a:t>Construction Staging Area</a:t>
                </a:r>
              </a:p>
              <a:p>
                <a:pPr marL="0" lvl="1">
                  <a:spcAft>
                    <a:spcPts val="450"/>
                  </a:spcAft>
                </a:pPr>
                <a:r>
                  <a:rPr lang="en-US" sz="1200" dirty="0"/>
                  <a:t>Construction Vehicle Access</a:t>
                </a:r>
                <a:endParaRPr lang="en-US" sz="1200" dirty="0">
                  <a:cs typeface="Arial"/>
                </a:endParaRPr>
              </a:p>
              <a:p>
                <a:pPr marL="0" lvl="1">
                  <a:spcAft>
                    <a:spcPts val="450"/>
                  </a:spcAft>
                </a:pPr>
                <a:r>
                  <a:rPr lang="en-US" sz="1200" dirty="0"/>
                  <a:t>Employee Vehicle Access</a:t>
                </a:r>
                <a:endParaRPr lang="en-US" sz="1200" dirty="0">
                  <a:cs typeface="Arial"/>
                </a:endParaRPr>
              </a:p>
              <a:p>
                <a:pPr marL="0" lvl="1">
                  <a:spcAft>
                    <a:spcPts val="450"/>
                  </a:spcAft>
                </a:pPr>
                <a:r>
                  <a:rPr lang="en-US" sz="1200" dirty="0"/>
                  <a:t>Employee Parking Lot</a:t>
                </a:r>
                <a:endParaRPr lang="en-US" sz="1200" dirty="0">
                  <a:cs typeface="Arial"/>
                </a:endParaRPr>
              </a:p>
              <a:p>
                <a:pPr marL="0" lvl="1">
                  <a:spcAft>
                    <a:spcPts val="450"/>
                  </a:spcAft>
                </a:pPr>
                <a:r>
                  <a:rPr lang="en-US" sz="1200" dirty="0"/>
                  <a:t>Site Offices</a:t>
                </a:r>
                <a:endParaRPr lang="en-US" sz="1200" dirty="0">
                  <a:cs typeface="Arial"/>
                </a:endParaRPr>
              </a:p>
            </p:txBody>
          </p:sp>
        </p:grpSp>
        <p:sp>
          <p:nvSpPr>
            <p:cNvPr id="90" name="Rectangle 89">
              <a:extLst>
                <a:ext uri="{FF2B5EF4-FFF2-40B4-BE49-F238E27FC236}">
                  <a16:creationId xmlns:a16="http://schemas.microsoft.com/office/drawing/2014/main" id="{8845792B-281E-A7B1-162C-01DED6819152}"/>
                </a:ext>
              </a:extLst>
            </p:cNvPr>
            <p:cNvSpPr/>
            <p:nvPr/>
          </p:nvSpPr>
          <p:spPr>
            <a:xfrm>
              <a:off x="646318" y="2094320"/>
              <a:ext cx="288717" cy="98367"/>
            </a:xfrm>
            <a:prstGeom prst="rect">
              <a:avLst/>
            </a:prstGeom>
            <a:solidFill>
              <a:srgbClr val="6DC8F2">
                <a:alpha val="50196"/>
              </a:srgbClr>
            </a:solidFill>
            <a:ln w="19050">
              <a:solidFill>
                <a:srgbClr val="6DC8F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sz="1600"/>
            </a:p>
          </p:txBody>
        </p:sp>
        <p:sp>
          <p:nvSpPr>
            <p:cNvPr id="91" name="Rectangle 90">
              <a:extLst>
                <a:ext uri="{FF2B5EF4-FFF2-40B4-BE49-F238E27FC236}">
                  <a16:creationId xmlns:a16="http://schemas.microsoft.com/office/drawing/2014/main" id="{6A1E9AA8-771C-052E-066A-E5F704E7C130}"/>
                </a:ext>
              </a:extLst>
            </p:cNvPr>
            <p:cNvSpPr/>
            <p:nvPr/>
          </p:nvSpPr>
          <p:spPr>
            <a:xfrm>
              <a:off x="646318" y="2415110"/>
              <a:ext cx="288717" cy="98367"/>
            </a:xfrm>
            <a:prstGeom prst="rect">
              <a:avLst/>
            </a:prstGeom>
            <a:solidFill>
              <a:schemeClr val="bg1">
                <a:lumMod val="50000"/>
                <a:alpha val="50196"/>
              </a:schemeClr>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sz="1600"/>
            </a:p>
          </p:txBody>
        </p:sp>
        <p:sp>
          <p:nvSpPr>
            <p:cNvPr id="93" name="Rectangle 92">
              <a:extLst>
                <a:ext uri="{FF2B5EF4-FFF2-40B4-BE49-F238E27FC236}">
                  <a16:creationId xmlns:a16="http://schemas.microsoft.com/office/drawing/2014/main" id="{546056FB-A5BF-5043-8945-D1AA71C76B10}"/>
                </a:ext>
              </a:extLst>
            </p:cNvPr>
            <p:cNvSpPr/>
            <p:nvPr/>
          </p:nvSpPr>
          <p:spPr>
            <a:xfrm>
              <a:off x="651906" y="1093167"/>
              <a:ext cx="288717" cy="98367"/>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sz="1600"/>
            </a:p>
          </p:txBody>
        </p:sp>
        <p:sp>
          <p:nvSpPr>
            <p:cNvPr id="94" name="Oval 93">
              <a:extLst>
                <a:ext uri="{FF2B5EF4-FFF2-40B4-BE49-F238E27FC236}">
                  <a16:creationId xmlns:a16="http://schemas.microsoft.com/office/drawing/2014/main" id="{8A87FC1A-96A9-9B16-756A-B63761E7160E}"/>
                </a:ext>
              </a:extLst>
            </p:cNvPr>
            <p:cNvSpPr/>
            <p:nvPr/>
          </p:nvSpPr>
          <p:spPr>
            <a:xfrm>
              <a:off x="733673" y="1413958"/>
              <a:ext cx="121883" cy="117757"/>
            </a:xfrm>
            <a:prstGeom prst="ellipse">
              <a:avLst/>
            </a:prstGeom>
            <a:solidFill>
              <a:srgbClr val="F1A83D"/>
            </a:solid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sz="1600"/>
            </a:p>
          </p:txBody>
        </p:sp>
        <p:sp>
          <p:nvSpPr>
            <p:cNvPr id="95" name="Oval 94">
              <a:extLst>
                <a:ext uri="{FF2B5EF4-FFF2-40B4-BE49-F238E27FC236}">
                  <a16:creationId xmlns:a16="http://schemas.microsoft.com/office/drawing/2014/main" id="{9B58F56E-B471-DF9B-3670-165421D2D675}"/>
                </a:ext>
              </a:extLst>
            </p:cNvPr>
            <p:cNvSpPr/>
            <p:nvPr/>
          </p:nvSpPr>
          <p:spPr>
            <a:xfrm>
              <a:off x="733673" y="1754139"/>
              <a:ext cx="121883" cy="117757"/>
            </a:xfrm>
            <a:prstGeom prst="ellipse">
              <a:avLst/>
            </a:prstGeom>
            <a:solidFill>
              <a:srgbClr val="6DC8F2"/>
            </a:solid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endParaRPr lang="en-US" sz="1600"/>
            </a:p>
          </p:txBody>
        </p:sp>
      </p:grpSp>
      <p:sp>
        <p:nvSpPr>
          <p:cNvPr id="65" name="Speech Bubble: Rectangle 64">
            <a:extLst>
              <a:ext uri="{FF2B5EF4-FFF2-40B4-BE49-F238E27FC236}">
                <a16:creationId xmlns:a16="http://schemas.microsoft.com/office/drawing/2014/main" id="{EEE6F6FF-3162-753D-76C9-1EAC296F4DE4}"/>
              </a:ext>
            </a:extLst>
          </p:cNvPr>
          <p:cNvSpPr/>
          <p:nvPr/>
        </p:nvSpPr>
        <p:spPr>
          <a:xfrm>
            <a:off x="2754314" y="1341460"/>
            <a:ext cx="1859574" cy="647636"/>
          </a:xfrm>
          <a:prstGeom prst="wedgeRectCallout">
            <a:avLst>
              <a:gd name="adj1" fmla="val -50848"/>
              <a:gd name="adj2" fmla="val 152379"/>
            </a:avLst>
          </a:prstGeom>
          <a:solidFill>
            <a:schemeClr val="bg1"/>
          </a:solidFill>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West Portal/Tunnel Boring Machine Launch Structure</a:t>
            </a:r>
          </a:p>
        </p:txBody>
      </p:sp>
      <p:sp>
        <p:nvSpPr>
          <p:cNvPr id="69" name="Speech Bubble: Rectangle 68">
            <a:extLst>
              <a:ext uri="{FF2B5EF4-FFF2-40B4-BE49-F238E27FC236}">
                <a16:creationId xmlns:a16="http://schemas.microsoft.com/office/drawing/2014/main" id="{44F83D0E-DEC8-D4FC-1FD6-C382A935D65C}"/>
              </a:ext>
            </a:extLst>
          </p:cNvPr>
          <p:cNvSpPr/>
          <p:nvPr/>
        </p:nvSpPr>
        <p:spPr>
          <a:xfrm>
            <a:off x="3691258" y="2075962"/>
            <a:ext cx="1281556" cy="265252"/>
          </a:xfrm>
          <a:prstGeom prst="wedgeRectCallout">
            <a:avLst>
              <a:gd name="adj1" fmla="val -72398"/>
              <a:gd name="adj2" fmla="val 138343"/>
            </a:avLst>
          </a:prstGeom>
          <a:solidFill>
            <a:schemeClr val="bg1"/>
          </a:solidFill>
          <a:ln>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dirty="0"/>
              <a:t>Noise Curtain</a:t>
            </a:r>
          </a:p>
        </p:txBody>
      </p:sp>
      <p:grpSp>
        <p:nvGrpSpPr>
          <p:cNvPr id="75" name="Group 74" descr="A birdseye view map showing the elements to be constructed before tunneling begins including electrical equipment, tunnel lining factory, the tunnel boring machine launch structure, noise curtain, tunnel conveyor systems, gantry cranes, tunnel lining storage, and an excavated materials bin.">
            <a:extLst>
              <a:ext uri="{FF2B5EF4-FFF2-40B4-BE49-F238E27FC236}">
                <a16:creationId xmlns:a16="http://schemas.microsoft.com/office/drawing/2014/main" id="{B6405FD6-E8D5-A07C-965C-5FEE4488533B}"/>
              </a:ext>
            </a:extLst>
          </p:cNvPr>
          <p:cNvGrpSpPr/>
          <p:nvPr/>
        </p:nvGrpSpPr>
        <p:grpSpPr>
          <a:xfrm>
            <a:off x="5726760" y="1500058"/>
            <a:ext cx="2272268" cy="455633"/>
            <a:chOff x="6006552" y="1988026"/>
            <a:chExt cx="2967061" cy="586635"/>
          </a:xfrm>
        </p:grpSpPr>
        <p:sp>
          <p:nvSpPr>
            <p:cNvPr id="72" name="Speech Bubble: Rectangle 71">
              <a:extLst>
                <a:ext uri="{FF2B5EF4-FFF2-40B4-BE49-F238E27FC236}">
                  <a16:creationId xmlns:a16="http://schemas.microsoft.com/office/drawing/2014/main" id="{2D6811C7-E7EE-979C-56E8-766146E344A3}"/>
                </a:ext>
              </a:extLst>
            </p:cNvPr>
            <p:cNvSpPr/>
            <p:nvPr/>
          </p:nvSpPr>
          <p:spPr>
            <a:xfrm>
              <a:off x="6006552" y="1988026"/>
              <a:ext cx="2967061" cy="586635"/>
            </a:xfrm>
            <a:prstGeom prst="wedgeRectCallout">
              <a:avLst>
                <a:gd name="adj1" fmla="val -81438"/>
                <a:gd name="adj2" fmla="val 255415"/>
              </a:avLst>
            </a:prstGeom>
            <a:solidFill>
              <a:schemeClr val="bg1">
                <a:alpha val="50000"/>
              </a:schemeClr>
            </a:solidFill>
            <a:ln>
              <a:solidFill>
                <a:srgbClr val="75F47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Tunnel Conveyor System</a:t>
              </a:r>
              <a:br>
                <a:rPr lang="en-US" sz="1350"/>
              </a:br>
              <a:r>
                <a:rPr lang="en-US" sz="1350"/>
                <a:t> &amp; Gantry Cranes</a:t>
              </a:r>
            </a:p>
          </p:txBody>
        </p:sp>
        <p:sp>
          <p:nvSpPr>
            <p:cNvPr id="73" name="Speech Bubble: Rectangle 72">
              <a:extLst>
                <a:ext uri="{FF2B5EF4-FFF2-40B4-BE49-F238E27FC236}">
                  <a16:creationId xmlns:a16="http://schemas.microsoft.com/office/drawing/2014/main" id="{8620131F-8298-EB05-E8F4-5A98FDC45213}"/>
                </a:ext>
              </a:extLst>
            </p:cNvPr>
            <p:cNvSpPr/>
            <p:nvPr/>
          </p:nvSpPr>
          <p:spPr>
            <a:xfrm>
              <a:off x="6006552" y="1988026"/>
              <a:ext cx="2967061" cy="586635"/>
            </a:xfrm>
            <a:prstGeom prst="wedgeRectCallout">
              <a:avLst>
                <a:gd name="adj1" fmla="val -102325"/>
                <a:gd name="adj2" fmla="val 255415"/>
              </a:avLst>
            </a:prstGeom>
            <a:solidFill>
              <a:srgbClr val="FFFFFF">
                <a:alpha val="50000"/>
              </a:srgbClr>
            </a:solidFill>
            <a:ln>
              <a:solidFill>
                <a:srgbClr val="75F47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Tunnel Conveyor System</a:t>
              </a:r>
              <a:br>
                <a:rPr lang="en-US" sz="1350"/>
              </a:br>
              <a:r>
                <a:rPr lang="en-US" sz="1350"/>
                <a:t> &amp; Gantry Cranes</a:t>
              </a:r>
            </a:p>
          </p:txBody>
        </p:sp>
        <p:sp>
          <p:nvSpPr>
            <p:cNvPr id="74" name="Speech Bubble: Rectangle 73">
              <a:extLst>
                <a:ext uri="{FF2B5EF4-FFF2-40B4-BE49-F238E27FC236}">
                  <a16:creationId xmlns:a16="http://schemas.microsoft.com/office/drawing/2014/main" id="{4E162225-F20F-BA52-7736-32DE58AFE018}"/>
                </a:ext>
              </a:extLst>
            </p:cNvPr>
            <p:cNvSpPr/>
            <p:nvPr/>
          </p:nvSpPr>
          <p:spPr>
            <a:xfrm>
              <a:off x="6006552" y="1988026"/>
              <a:ext cx="2967061" cy="586635"/>
            </a:xfrm>
            <a:prstGeom prst="wedgeRectCallout">
              <a:avLst>
                <a:gd name="adj1" fmla="val -51320"/>
                <a:gd name="adj2" fmla="val 215841"/>
              </a:avLst>
            </a:prstGeom>
            <a:solidFill>
              <a:schemeClr val="bg1"/>
            </a:solidFill>
            <a:ln>
              <a:solidFill>
                <a:srgbClr val="75F47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Tunnel Conveyor System</a:t>
              </a:r>
              <a:br>
                <a:rPr lang="en-US" sz="1350"/>
              </a:br>
              <a:r>
                <a:rPr lang="en-US" sz="1350"/>
                <a:t> &amp; Gantry Cranes</a:t>
              </a:r>
            </a:p>
          </p:txBody>
        </p:sp>
      </p:grpSp>
      <p:sp>
        <p:nvSpPr>
          <p:cNvPr id="11" name="Speech Bubble: Rectangle 10">
            <a:extLst>
              <a:ext uri="{FF2B5EF4-FFF2-40B4-BE49-F238E27FC236}">
                <a16:creationId xmlns:a16="http://schemas.microsoft.com/office/drawing/2014/main" id="{0ECC6D34-F75C-4994-0A14-D0BBB288CC39}"/>
              </a:ext>
            </a:extLst>
          </p:cNvPr>
          <p:cNvSpPr/>
          <p:nvPr/>
        </p:nvSpPr>
        <p:spPr>
          <a:xfrm>
            <a:off x="546664" y="3778561"/>
            <a:ext cx="1298085" cy="911198"/>
          </a:xfrm>
          <a:prstGeom prst="wedgeRectCallout">
            <a:avLst>
              <a:gd name="adj1" fmla="val -25879"/>
              <a:gd name="adj2" fmla="val -180437"/>
            </a:avLst>
          </a:prstGeom>
          <a:solidFill>
            <a:schemeClr val="bg1"/>
          </a:solidFill>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Electrical Equipment Installation &amp; Energization</a:t>
            </a:r>
          </a:p>
        </p:txBody>
      </p:sp>
      <p:sp>
        <p:nvSpPr>
          <p:cNvPr id="67" name="Speech Bubble: Rectangle 66">
            <a:extLst>
              <a:ext uri="{FF2B5EF4-FFF2-40B4-BE49-F238E27FC236}">
                <a16:creationId xmlns:a16="http://schemas.microsoft.com/office/drawing/2014/main" id="{51E4DFB4-3981-B649-776C-B2FD7A3570CA}"/>
              </a:ext>
            </a:extLst>
          </p:cNvPr>
          <p:cNvSpPr/>
          <p:nvPr/>
        </p:nvSpPr>
        <p:spPr>
          <a:xfrm>
            <a:off x="2125199" y="3359851"/>
            <a:ext cx="1280863" cy="455633"/>
          </a:xfrm>
          <a:prstGeom prst="wedgeRectCallout">
            <a:avLst>
              <a:gd name="adj1" fmla="val 65592"/>
              <a:gd name="adj2" fmla="val -152834"/>
            </a:avLst>
          </a:prstGeom>
          <a:solidFill>
            <a:schemeClr val="bg1"/>
          </a:solidFill>
          <a:ln>
            <a:solidFill>
              <a:srgbClr val="1F497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Tunnel Lining Factory</a:t>
            </a:r>
          </a:p>
        </p:txBody>
      </p:sp>
      <p:sp>
        <p:nvSpPr>
          <p:cNvPr id="70" name="Speech Bubble: Rectangle 69">
            <a:extLst>
              <a:ext uri="{FF2B5EF4-FFF2-40B4-BE49-F238E27FC236}">
                <a16:creationId xmlns:a16="http://schemas.microsoft.com/office/drawing/2014/main" id="{734F4CF3-A9E0-A7A5-F0C3-A86A36BA4574}"/>
              </a:ext>
            </a:extLst>
          </p:cNvPr>
          <p:cNvSpPr/>
          <p:nvPr/>
        </p:nvSpPr>
        <p:spPr>
          <a:xfrm>
            <a:off x="3487009" y="3268237"/>
            <a:ext cx="1206360" cy="265252"/>
          </a:xfrm>
          <a:prstGeom prst="wedgeRectCallout">
            <a:avLst>
              <a:gd name="adj1" fmla="val 25906"/>
              <a:gd name="adj2" fmla="val -271587"/>
            </a:avLst>
          </a:prstGeom>
          <a:solidFill>
            <a:schemeClr val="bg1"/>
          </a:solidFill>
          <a:ln>
            <a:solidFill>
              <a:srgbClr val="AE724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Grout Plant</a:t>
            </a:r>
          </a:p>
        </p:txBody>
      </p:sp>
      <p:sp>
        <p:nvSpPr>
          <p:cNvPr id="68" name="Speech Bubble: Rectangle 67">
            <a:extLst>
              <a:ext uri="{FF2B5EF4-FFF2-40B4-BE49-F238E27FC236}">
                <a16:creationId xmlns:a16="http://schemas.microsoft.com/office/drawing/2014/main" id="{4CB8892D-0019-869B-CCCB-D957760249B0}"/>
              </a:ext>
            </a:extLst>
          </p:cNvPr>
          <p:cNvSpPr/>
          <p:nvPr/>
        </p:nvSpPr>
        <p:spPr>
          <a:xfrm>
            <a:off x="5049832" y="3535628"/>
            <a:ext cx="1280863" cy="455633"/>
          </a:xfrm>
          <a:prstGeom prst="wedgeRectCallout">
            <a:avLst>
              <a:gd name="adj1" fmla="val -25879"/>
              <a:gd name="adj2" fmla="val -180437"/>
            </a:avLst>
          </a:prstGeom>
          <a:solidFill>
            <a:schemeClr val="bg1"/>
          </a:solidFill>
          <a:ln>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Tunnel Lining Storage</a:t>
            </a:r>
          </a:p>
        </p:txBody>
      </p:sp>
      <p:sp>
        <p:nvSpPr>
          <p:cNvPr id="66" name="Speech Bubble: Rectangle 65">
            <a:extLst>
              <a:ext uri="{FF2B5EF4-FFF2-40B4-BE49-F238E27FC236}">
                <a16:creationId xmlns:a16="http://schemas.microsoft.com/office/drawing/2014/main" id="{CA7F1DD3-FC99-9988-CD22-1AB2EAD86B80}"/>
              </a:ext>
            </a:extLst>
          </p:cNvPr>
          <p:cNvSpPr/>
          <p:nvPr/>
        </p:nvSpPr>
        <p:spPr>
          <a:xfrm>
            <a:off x="7057052" y="3290442"/>
            <a:ext cx="1206360" cy="455633"/>
          </a:xfrm>
          <a:prstGeom prst="wedgeRectCallout">
            <a:avLst>
              <a:gd name="adj1" fmla="val -74765"/>
              <a:gd name="adj2" fmla="val -165666"/>
            </a:avLst>
          </a:prstGeom>
          <a:solidFill>
            <a:schemeClr val="bg1"/>
          </a:solidFill>
          <a:ln>
            <a:solidFill>
              <a:srgbClr val="FF99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350"/>
              <a:t>Excavated Materials Bin</a:t>
            </a:r>
          </a:p>
        </p:txBody>
      </p:sp>
      <p:sp>
        <p:nvSpPr>
          <p:cNvPr id="5" name="Slide Number Placeholder 4">
            <a:extLst>
              <a:ext uri="{FF2B5EF4-FFF2-40B4-BE49-F238E27FC236}">
                <a16:creationId xmlns:a16="http://schemas.microsoft.com/office/drawing/2014/main" id="{96FB1015-B243-4930-982B-C08050419023}"/>
              </a:ext>
            </a:extLst>
          </p:cNvPr>
          <p:cNvSpPr>
            <a:spLocks noGrp="1"/>
          </p:cNvSpPr>
          <p:nvPr>
            <p:ph type="sldNum" sz="quarter" idx="4"/>
          </p:nvPr>
        </p:nvSpPr>
        <p:spPr>
          <a:xfrm>
            <a:off x="6766303" y="4767266"/>
            <a:ext cx="2172743" cy="281674"/>
          </a:xfrm>
        </p:spPr>
        <p:txBody>
          <a:bodyPr/>
          <a:lst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09"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7"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6" algn="l" defTabSz="609555" rtl="0" eaLnBrk="1" latinLnBrk="0" hangingPunct="1">
              <a:defRPr sz="2400" kern="1200">
                <a:solidFill>
                  <a:schemeClr val="tx1"/>
                </a:solidFill>
                <a:latin typeface="+mn-lt"/>
                <a:ea typeface="+mn-ea"/>
                <a:cs typeface="+mn-cs"/>
              </a:defRPr>
            </a:lvl7pPr>
            <a:lvl8pPr marL="4266881"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a:lstStyle>
          <a:p>
            <a:pPr algn="r"/>
            <a:fld id="{7D849402-4170-CE4A-A196-BDEB35909225}" type="slidenum">
              <a:rPr lang="en-US" sz="1200" dirty="0"/>
              <a:pPr algn="r"/>
              <a:t>7</a:t>
            </a:fld>
            <a:endParaRPr lang="en-US" sz="1200">
              <a:cs typeface="Arial" panose="020B0604020202020204"/>
            </a:endParaRPr>
          </a:p>
        </p:txBody>
      </p:sp>
    </p:spTree>
    <p:extLst>
      <p:ext uri="{BB962C8B-B14F-4D97-AF65-F5344CB8AC3E}">
        <p14:creationId xmlns:p14="http://schemas.microsoft.com/office/powerpoint/2010/main" val="4062757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D3217-12D0-252F-5B98-8AC66BFE66DB}"/>
              </a:ext>
            </a:extLst>
          </p:cNvPr>
          <p:cNvSpPr>
            <a:spLocks noGrp="1"/>
          </p:cNvSpPr>
          <p:nvPr>
            <p:ph type="title"/>
          </p:nvPr>
        </p:nvSpPr>
        <p:spPr/>
        <p:txBody>
          <a:bodyPr/>
          <a:lstStyle/>
          <a:p>
            <a:r>
              <a:rPr lang="en-US" sz="2700" dirty="0">
                <a:latin typeface="Arial"/>
                <a:cs typeface="Arial"/>
              </a:rPr>
              <a:t>Risk Assessment of Critical Activities</a:t>
            </a:r>
            <a:endParaRPr lang="en-US" sz="2700" dirty="0"/>
          </a:p>
        </p:txBody>
      </p:sp>
      <p:graphicFrame>
        <p:nvGraphicFramePr>
          <p:cNvPr id="6" name="Content Placeholder 5" descr="A table detailing the risk assessment of critical activities. The columns from left to right are labelled “Predecessor Activities to TBM Launch,” “Risk to Advance,” and “Beneficial to Advance Now.” The activities that are circled are both low risk and have high schedule benefits are as follows: “PCTL Storage Foundations,” “Long Lead Procurement for Tunneling,” and “Electrical Equipment Installation and Energization.”">
            <a:extLst>
              <a:ext uri="{FF2B5EF4-FFF2-40B4-BE49-F238E27FC236}">
                <a16:creationId xmlns:a16="http://schemas.microsoft.com/office/drawing/2014/main" id="{C3616BDD-DA48-8959-DFCD-347B7385921B}"/>
              </a:ext>
            </a:extLst>
          </p:cNvPr>
          <p:cNvGraphicFramePr>
            <a:graphicFrameLocks noGrp="1"/>
          </p:cNvGraphicFramePr>
          <p:nvPr>
            <p:ph idx="1"/>
            <p:extLst>
              <p:ext uri="{D42A27DB-BD31-4B8C-83A1-F6EECF244321}">
                <p14:modId xmlns:p14="http://schemas.microsoft.com/office/powerpoint/2010/main" val="2375430179"/>
              </p:ext>
            </p:extLst>
          </p:nvPr>
        </p:nvGraphicFramePr>
        <p:xfrm>
          <a:off x="680372" y="897574"/>
          <a:ext cx="6052396" cy="2767837"/>
        </p:xfrm>
        <a:graphic>
          <a:graphicData uri="http://schemas.openxmlformats.org/drawingml/2006/table">
            <a:tbl>
              <a:tblPr firstRow="1">
                <a:tableStyleId>{073A0DAA-6AF3-43AB-8588-CEC1D06C72B9}</a:tableStyleId>
              </a:tblPr>
              <a:tblGrid>
                <a:gridCol w="3641597">
                  <a:extLst>
                    <a:ext uri="{9D8B030D-6E8A-4147-A177-3AD203B41FA5}">
                      <a16:colId xmlns:a16="http://schemas.microsoft.com/office/drawing/2014/main" val="1969358694"/>
                    </a:ext>
                  </a:extLst>
                </a:gridCol>
                <a:gridCol w="1228608">
                  <a:extLst>
                    <a:ext uri="{9D8B030D-6E8A-4147-A177-3AD203B41FA5}">
                      <a16:colId xmlns:a16="http://schemas.microsoft.com/office/drawing/2014/main" val="3985613584"/>
                    </a:ext>
                  </a:extLst>
                </a:gridCol>
                <a:gridCol w="1182191">
                  <a:extLst>
                    <a:ext uri="{9D8B030D-6E8A-4147-A177-3AD203B41FA5}">
                      <a16:colId xmlns:a16="http://schemas.microsoft.com/office/drawing/2014/main" val="3078812990"/>
                    </a:ext>
                  </a:extLst>
                </a:gridCol>
              </a:tblGrid>
              <a:tr h="483212">
                <a:tc>
                  <a:txBody>
                    <a:bodyPr/>
                    <a:lstStyle/>
                    <a:p>
                      <a:pPr algn="ctr" fontAlgn="b">
                        <a:buNone/>
                      </a:pPr>
                      <a:r>
                        <a:rPr lang="en-US" sz="1400" b="1" u="none" strike="noStrike" kern="1200" dirty="0">
                          <a:solidFill>
                            <a:schemeClr val="lt1"/>
                          </a:solidFill>
                          <a:effectLst/>
                          <a:latin typeface="+mn-lt"/>
                          <a:ea typeface="+mn-ea"/>
                          <a:cs typeface="+mn-cs"/>
                        </a:rPr>
                        <a:t>Predecessor Activities to TBM Launch</a:t>
                      </a:r>
                    </a:p>
                  </a:txBody>
                  <a:tcPr marL="4763" marR="4763" marT="4763" marB="0" anchor="ctr"/>
                </a:tc>
                <a:tc>
                  <a:txBody>
                    <a:bodyPr/>
                    <a:lstStyle/>
                    <a:p>
                      <a:pPr algn="ctr" fontAlgn="b">
                        <a:buNone/>
                      </a:pPr>
                      <a:r>
                        <a:rPr lang="en-US" sz="1400" u="none" strike="noStrike">
                          <a:effectLst/>
                        </a:rPr>
                        <a:t>Risk to Advance*</a:t>
                      </a:r>
                      <a:endParaRPr lang="en-US" sz="14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400" u="none" strike="noStrike">
                          <a:effectLst/>
                        </a:rPr>
                        <a:t>Beneficial to Advance Now</a:t>
                      </a:r>
                      <a:endParaRPr lang="en-US" sz="14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2373862032"/>
                  </a:ext>
                </a:extLst>
              </a:tr>
              <a:tr h="260468">
                <a:tc>
                  <a:txBody>
                    <a:bodyPr/>
                    <a:lstStyle/>
                    <a:p>
                      <a:pPr algn="l" fontAlgn="b">
                        <a:buNone/>
                      </a:pPr>
                      <a:r>
                        <a:rPr lang="en-US" sz="1200" u="none" strike="noStrike">
                          <a:effectLst/>
                        </a:rPr>
                        <a:t>PCTL Storage Foundations</a:t>
                      </a: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900130878"/>
                  </a:ext>
                </a:extLst>
              </a:tr>
              <a:tr h="260468">
                <a:tc>
                  <a:txBody>
                    <a:bodyPr/>
                    <a:lstStyle/>
                    <a:p>
                      <a:pPr algn="l" fontAlgn="b">
                        <a:buNone/>
                      </a:pPr>
                      <a:r>
                        <a:rPr lang="en-US" sz="1200" u="none" strike="noStrike">
                          <a:effectLst/>
                        </a:rPr>
                        <a:t>Long Lead Procurement for Tunneling </a:t>
                      </a: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78472024"/>
                  </a:ext>
                </a:extLst>
              </a:tr>
              <a:tr h="238872">
                <a:tc>
                  <a:txBody>
                    <a:bodyPr/>
                    <a:lstStyle/>
                    <a:p>
                      <a:pPr algn="l" fontAlgn="b">
                        <a:buNone/>
                      </a:pPr>
                      <a:r>
                        <a:rPr lang="en-US" sz="1200" u="none" strike="noStrike">
                          <a:solidFill>
                            <a:schemeClr val="tx1"/>
                          </a:solidFill>
                          <a:effectLst/>
                        </a:rPr>
                        <a:t>PCTL Plant Set Up</a:t>
                      </a:r>
                    </a:p>
                  </a:txBody>
                  <a:tcPr marL="4763" marR="4763" marT="4763" marB="0" anchor="ctr"/>
                </a:tc>
                <a:tc>
                  <a:txBody>
                    <a:bodyPr/>
                    <a:lstStyle/>
                    <a:p>
                      <a:pPr algn="l" fontAlgn="b">
                        <a:buNone/>
                      </a:pPr>
                      <a:endParaRPr lang="en-US" sz="12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2505978918"/>
                  </a:ext>
                </a:extLst>
              </a:tr>
              <a:tr h="260468">
                <a:tc>
                  <a:txBody>
                    <a:bodyPr/>
                    <a:lstStyle/>
                    <a:p>
                      <a:pPr algn="l" fontAlgn="b">
                        <a:buNone/>
                      </a:pPr>
                      <a:r>
                        <a:rPr lang="en-US" sz="1200" u="none" strike="noStrike">
                          <a:solidFill>
                            <a:schemeClr val="tx1"/>
                          </a:solidFill>
                          <a:effectLst/>
                        </a:rPr>
                        <a:t>PCTL Initial Casting</a:t>
                      </a:r>
                      <a:endParaRPr lang="en-US" sz="1200" b="0" i="0" u="none" strike="noStrike">
                        <a:solidFill>
                          <a:schemeClr val="tx1"/>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3097241105"/>
                  </a:ext>
                </a:extLst>
              </a:tr>
              <a:tr h="254060">
                <a:tc>
                  <a:txBody>
                    <a:bodyPr/>
                    <a:lstStyle/>
                    <a:p>
                      <a:pPr marL="0" marR="0" lvl="0" indent="0" algn="l" defTabSz="554158" rtl="0" eaLnBrk="1" fontAlgn="b" latinLnBrk="0" hangingPunct="1">
                        <a:lnSpc>
                          <a:spcPct val="100000"/>
                        </a:lnSpc>
                        <a:spcBef>
                          <a:spcPts val="0"/>
                        </a:spcBef>
                        <a:spcAft>
                          <a:spcPts val="0"/>
                        </a:spcAft>
                        <a:buClrTx/>
                        <a:buSzTx/>
                        <a:buFontTx/>
                        <a:buNone/>
                        <a:tabLst/>
                        <a:defRPr/>
                      </a:pPr>
                      <a:r>
                        <a:rPr lang="en-US" sz="1200" u="none" strike="noStrike">
                          <a:solidFill>
                            <a:schemeClr val="tx1"/>
                          </a:solidFill>
                          <a:effectLst/>
                        </a:rPr>
                        <a:t>Electrical Equipment Installation and Energization</a:t>
                      </a:r>
                      <a:endParaRPr lang="en-US" sz="1200" b="0" i="0" u="none" strike="noStrike">
                        <a:solidFill>
                          <a:schemeClr val="tx1"/>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3433601584"/>
                  </a:ext>
                </a:extLst>
              </a:tr>
              <a:tr h="289267">
                <a:tc>
                  <a:txBody>
                    <a:bodyPr/>
                    <a:lstStyle/>
                    <a:p>
                      <a:pPr algn="l" fontAlgn="b">
                        <a:buNone/>
                      </a:pPr>
                      <a:r>
                        <a:rPr lang="en-US" sz="1200" u="none" strike="noStrike">
                          <a:solidFill>
                            <a:schemeClr val="tx1"/>
                          </a:solidFill>
                          <a:effectLst/>
                        </a:rPr>
                        <a:t>Preconstruction Survey, Instrumentation &amp; Monitoring</a:t>
                      </a: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2871597079"/>
                  </a:ext>
                </a:extLst>
              </a:tr>
              <a:tr h="200086">
                <a:tc>
                  <a:txBody>
                    <a:bodyPr/>
                    <a:lstStyle/>
                    <a:p>
                      <a:pPr marL="0" marR="0" lvl="0" indent="0" algn="l" defTabSz="554158"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effectLst/>
                        </a:rPr>
                        <a:t>Property Protection</a:t>
                      </a:r>
                      <a:endParaRPr lang="en-US" sz="1200" b="0" i="0" u="none" strike="noStrike" dirty="0">
                        <a:solidFill>
                          <a:schemeClr val="tx1"/>
                        </a:solidFill>
                        <a:effectLst/>
                        <a:latin typeface="Aptos Narrow" panose="020B0004020202020204" pitchFamily="34" charset="0"/>
                      </a:endParaRPr>
                    </a:p>
                  </a:txBody>
                  <a:tcPr marL="4763" marR="4763" marT="4763" marB="0" anchor="ctr"/>
                </a:tc>
                <a:tc>
                  <a:txBody>
                    <a:bodyPr/>
                    <a:lstStyle/>
                    <a:p>
                      <a:pPr algn="l" fontAlgn="b">
                        <a:buNone/>
                      </a:pPr>
                      <a:endParaRPr lang="en-US" sz="1200" b="1"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195409389"/>
                  </a:ext>
                </a:extLst>
              </a:tr>
              <a:tr h="260468">
                <a:tc>
                  <a:txBody>
                    <a:bodyPr/>
                    <a:lstStyle/>
                    <a:p>
                      <a:pPr algn="l" fontAlgn="b">
                        <a:buNone/>
                      </a:pPr>
                      <a:r>
                        <a:rPr lang="en-US" sz="1200" u="none" strike="noStrike" dirty="0">
                          <a:solidFill>
                            <a:schemeClr val="tx1"/>
                          </a:solidFill>
                          <a:effectLst/>
                        </a:rPr>
                        <a:t>TBM Plant Installation and Testing</a:t>
                      </a:r>
                      <a:endParaRPr lang="en-US" sz="1200" b="0" i="0" u="none" strike="noStrike" dirty="0">
                        <a:solidFill>
                          <a:schemeClr val="tx1"/>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2635700926"/>
                  </a:ext>
                </a:extLst>
              </a:tr>
              <a:tr h="260468">
                <a:tc>
                  <a:txBody>
                    <a:bodyPr/>
                    <a:lstStyle/>
                    <a:p>
                      <a:pPr algn="l" fontAlgn="b">
                        <a:buNone/>
                      </a:pPr>
                      <a:r>
                        <a:rPr lang="en-US" sz="1200" u="none" strike="noStrike" dirty="0">
                          <a:effectLst/>
                        </a:rPr>
                        <a:t>TBM Shaft Prep &amp; Assembly</a:t>
                      </a:r>
                      <a:endParaRPr lang="en-US" sz="12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a:solidFill>
                          <a:srgbClr val="000000"/>
                        </a:solidFill>
                        <a:effectLst/>
                        <a:latin typeface="Aptos Narrow" panose="020B0004020202020204" pitchFamily="34" charset="0"/>
                      </a:endParaRPr>
                    </a:p>
                  </a:txBody>
                  <a:tcPr marL="4763" marR="4763" marT="4763" marB="0" anchor="ctr"/>
                </a:tc>
                <a:tc>
                  <a:txBody>
                    <a:bodyPr/>
                    <a:lstStyle/>
                    <a:p>
                      <a:pPr algn="l" fontAlgn="b">
                        <a:buNone/>
                      </a:pPr>
                      <a:endParaRPr lang="en-US" sz="12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2923254616"/>
                  </a:ext>
                </a:extLst>
              </a:tr>
            </a:tbl>
          </a:graphicData>
        </a:graphic>
      </p:graphicFrame>
      <p:sp>
        <p:nvSpPr>
          <p:cNvPr id="31" name="TextBox 30">
            <a:extLst>
              <a:ext uri="{FF2B5EF4-FFF2-40B4-BE49-F238E27FC236}">
                <a16:creationId xmlns:a16="http://schemas.microsoft.com/office/drawing/2014/main" id="{FCE63F72-CBC1-3F26-0C51-C97B9759063E}"/>
              </a:ext>
            </a:extLst>
          </p:cNvPr>
          <p:cNvSpPr txBox="1"/>
          <p:nvPr/>
        </p:nvSpPr>
        <p:spPr>
          <a:xfrm>
            <a:off x="7402721" y="2853916"/>
            <a:ext cx="2106665" cy="1143070"/>
          </a:xfrm>
          <a:prstGeom prst="rect">
            <a:avLst/>
          </a:prstGeom>
          <a:noFill/>
        </p:spPr>
        <p:txBody>
          <a:bodyPr wrap="square" lIns="68580" tIns="34290" rIns="68580" bIns="3429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nSpc>
                <a:spcPct val="150000"/>
              </a:lnSpc>
            </a:pPr>
            <a:r>
              <a:rPr lang="en-US" sz="1200" b="1" u="sng" dirty="0"/>
              <a:t>Legend:</a:t>
            </a:r>
          </a:p>
          <a:p>
            <a:pPr>
              <a:lnSpc>
                <a:spcPct val="150000"/>
              </a:lnSpc>
            </a:pPr>
            <a:r>
              <a:rPr lang="en-US" sz="1200" dirty="0">
                <a:cs typeface="Arial" panose="020B0604020202020204"/>
              </a:rPr>
              <a:t>Low Risk/High Benefit</a:t>
            </a:r>
          </a:p>
          <a:p>
            <a:pPr>
              <a:lnSpc>
                <a:spcPct val="150000"/>
              </a:lnSpc>
            </a:pPr>
            <a:r>
              <a:rPr lang="en-US" sz="1200" dirty="0">
                <a:cs typeface="Arial" panose="020B0604020202020204"/>
              </a:rPr>
              <a:t>Medium Risk/Benefit</a:t>
            </a:r>
          </a:p>
          <a:p>
            <a:pPr>
              <a:lnSpc>
                <a:spcPct val="150000"/>
              </a:lnSpc>
            </a:pPr>
            <a:r>
              <a:rPr lang="en-US" sz="1200" dirty="0">
                <a:cs typeface="Arial" panose="020B0604020202020204"/>
              </a:rPr>
              <a:t>High Risk/Low Benefit</a:t>
            </a:r>
          </a:p>
        </p:txBody>
      </p:sp>
      <p:sp>
        <p:nvSpPr>
          <p:cNvPr id="27" name="Oval 26" descr="A green circle denotes Low Risk/High Benefit">
            <a:extLst>
              <a:ext uri="{FF2B5EF4-FFF2-40B4-BE49-F238E27FC236}">
                <a16:creationId xmlns:a16="http://schemas.microsoft.com/office/drawing/2014/main" id="{46340105-92EF-2351-9430-355DEBA20A10}"/>
              </a:ext>
            </a:extLst>
          </p:cNvPr>
          <p:cNvSpPr/>
          <p:nvPr/>
        </p:nvSpPr>
        <p:spPr>
          <a:xfrm>
            <a:off x="7100377" y="3226630"/>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 name="Oval 28" descr="A yellow circle denotes Low Risk/Benefit">
            <a:extLst>
              <a:ext uri="{FF2B5EF4-FFF2-40B4-BE49-F238E27FC236}">
                <a16:creationId xmlns:a16="http://schemas.microsoft.com/office/drawing/2014/main" id="{43AED2D8-28D3-5A6A-09E2-4D19A2BF8A2C}"/>
              </a:ext>
            </a:extLst>
          </p:cNvPr>
          <p:cNvSpPr/>
          <p:nvPr/>
        </p:nvSpPr>
        <p:spPr>
          <a:xfrm>
            <a:off x="7100377" y="3504282"/>
            <a:ext cx="191387" cy="191387"/>
          </a:xfrm>
          <a:prstGeom prst="ellipse">
            <a:avLst/>
          </a:prstGeom>
          <a:solidFill>
            <a:srgbClr val="FFFF00"/>
          </a:solidFill>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0" name="Oval 29" descr="A red circle denotes High Risk/Low Benefit">
            <a:extLst>
              <a:ext uri="{FF2B5EF4-FFF2-40B4-BE49-F238E27FC236}">
                <a16:creationId xmlns:a16="http://schemas.microsoft.com/office/drawing/2014/main" id="{B9B6B35A-AE06-C440-34E9-F53593A00867}"/>
              </a:ext>
            </a:extLst>
          </p:cNvPr>
          <p:cNvSpPr/>
          <p:nvPr/>
        </p:nvSpPr>
        <p:spPr>
          <a:xfrm>
            <a:off x="7100377" y="3783161"/>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1" name="TextBox 40">
            <a:extLst>
              <a:ext uri="{FF2B5EF4-FFF2-40B4-BE49-F238E27FC236}">
                <a16:creationId xmlns:a16="http://schemas.microsoft.com/office/drawing/2014/main" id="{63350F4A-BC3C-5896-E676-DD24ADB36C2D}"/>
              </a:ext>
            </a:extLst>
          </p:cNvPr>
          <p:cNvSpPr txBox="1"/>
          <p:nvPr/>
        </p:nvSpPr>
        <p:spPr>
          <a:xfrm>
            <a:off x="7459615" y="1804967"/>
            <a:ext cx="1591250" cy="623248"/>
          </a:xfrm>
          <a:prstGeom prst="rect">
            <a:avLst/>
          </a:prstGeom>
          <a:noFill/>
        </p:spPr>
        <p:txBody>
          <a:bodyPr wrap="square" lIns="68580" tIns="34290" rIns="68580" bIns="3429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r>
              <a:rPr lang="en-US" sz="1200"/>
              <a:t>Low Risk Activities with High Schedule Benefit</a:t>
            </a:r>
          </a:p>
        </p:txBody>
      </p:sp>
      <p:sp>
        <p:nvSpPr>
          <p:cNvPr id="4" name="TextBox 3">
            <a:extLst>
              <a:ext uri="{FF2B5EF4-FFF2-40B4-BE49-F238E27FC236}">
                <a16:creationId xmlns:a16="http://schemas.microsoft.com/office/drawing/2014/main" id="{F58086C7-7BF1-891E-096A-96EADD0CE4ED}"/>
              </a:ext>
              <a:ext uri="{C183D7F6-B498-43B3-948B-1728B52AA6E4}">
                <adec:decorative xmlns:adec="http://schemas.microsoft.com/office/drawing/2017/decorative" val="1"/>
              </a:ext>
            </a:extLst>
          </p:cNvPr>
          <p:cNvSpPr txBox="1"/>
          <p:nvPr/>
        </p:nvSpPr>
        <p:spPr>
          <a:xfrm>
            <a:off x="598914" y="1409962"/>
            <a:ext cx="6146374" cy="457996"/>
          </a:xfrm>
          <a:prstGeom prst="rect">
            <a:avLst/>
          </a:prstGeom>
          <a:noFill/>
          <a:ln w="38100">
            <a:solidFill>
              <a:schemeClr val="tx2">
                <a:lumMod val="60000"/>
                <a:lumOff val="40000"/>
              </a:schemeClr>
            </a:solidFill>
            <a:prstDash val="dash"/>
          </a:ln>
        </p:spPr>
        <p:txBody>
          <a:bodyPr wrap="square" rtlCol="0">
            <a:spAutoFit/>
          </a:bodyPr>
          <a:lstStyle/>
          <a:p>
            <a:endParaRPr lang="en-US" sz="1350" dirty="0"/>
          </a:p>
        </p:txBody>
      </p:sp>
      <p:sp>
        <p:nvSpPr>
          <p:cNvPr id="9" name="Oval 8" descr="Low Risk/High Benefit&#10;">
            <a:extLst>
              <a:ext uri="{FF2B5EF4-FFF2-40B4-BE49-F238E27FC236}">
                <a16:creationId xmlns:a16="http://schemas.microsoft.com/office/drawing/2014/main" id="{67A89356-3E85-9488-95A2-E2FB45470BA7}"/>
              </a:ext>
            </a:extLst>
          </p:cNvPr>
          <p:cNvSpPr/>
          <p:nvPr/>
        </p:nvSpPr>
        <p:spPr>
          <a:xfrm>
            <a:off x="4831040" y="1415558"/>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Oval 9" descr="Low Risk/High Benefit&#10;">
            <a:extLst>
              <a:ext uri="{FF2B5EF4-FFF2-40B4-BE49-F238E27FC236}">
                <a16:creationId xmlns:a16="http://schemas.microsoft.com/office/drawing/2014/main" id="{59E3E889-FECC-E72F-F96A-30F9FEC4A250}"/>
              </a:ext>
            </a:extLst>
          </p:cNvPr>
          <p:cNvSpPr/>
          <p:nvPr/>
        </p:nvSpPr>
        <p:spPr>
          <a:xfrm>
            <a:off x="6063901" y="1415558"/>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6" name="Arrow: Left 35">
            <a:extLst>
              <a:ext uri="{FF2B5EF4-FFF2-40B4-BE49-F238E27FC236}">
                <a16:creationId xmlns:a16="http://schemas.microsoft.com/office/drawing/2014/main" id="{D3BC06BB-14C6-A544-4D7B-5AC5B55AB408}"/>
              </a:ext>
              <a:ext uri="{C183D7F6-B498-43B3-948B-1728B52AA6E4}">
                <adec:decorative xmlns:adec="http://schemas.microsoft.com/office/drawing/2017/decorative" val="1"/>
              </a:ext>
            </a:extLst>
          </p:cNvPr>
          <p:cNvSpPr/>
          <p:nvPr/>
        </p:nvSpPr>
        <p:spPr>
          <a:xfrm>
            <a:off x="6739738" y="1365706"/>
            <a:ext cx="473321" cy="253916"/>
          </a:xfrm>
          <a:prstGeom prst="leftArrow">
            <a:avLst/>
          </a:prstGeom>
          <a:solidFill>
            <a:srgbClr val="F1F5FB"/>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46" name="Oval 45" descr="Low Risk/High Benefit&#10;">
            <a:extLst>
              <a:ext uri="{FF2B5EF4-FFF2-40B4-BE49-F238E27FC236}">
                <a16:creationId xmlns:a16="http://schemas.microsoft.com/office/drawing/2014/main" id="{7098FE29-F176-9A7C-6DE3-0288B0A98045}"/>
              </a:ext>
            </a:extLst>
          </p:cNvPr>
          <p:cNvSpPr/>
          <p:nvPr/>
        </p:nvSpPr>
        <p:spPr>
          <a:xfrm>
            <a:off x="4831040" y="1686730"/>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0" name="Oval 19" descr="Low Risk/High Benefit&#10;">
            <a:extLst>
              <a:ext uri="{FF2B5EF4-FFF2-40B4-BE49-F238E27FC236}">
                <a16:creationId xmlns:a16="http://schemas.microsoft.com/office/drawing/2014/main" id="{09D1E297-FF26-2B63-29DC-83923A8AAB33}"/>
              </a:ext>
            </a:extLst>
          </p:cNvPr>
          <p:cNvSpPr/>
          <p:nvPr/>
        </p:nvSpPr>
        <p:spPr>
          <a:xfrm>
            <a:off x="6071855" y="1676670"/>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4" name="Oval 13" descr="Medium Risk/Benefit&#10;">
            <a:extLst>
              <a:ext uri="{FF2B5EF4-FFF2-40B4-BE49-F238E27FC236}">
                <a16:creationId xmlns:a16="http://schemas.microsoft.com/office/drawing/2014/main" id="{CA884CDB-73AE-F917-5A65-2220290390DB}"/>
              </a:ext>
            </a:extLst>
          </p:cNvPr>
          <p:cNvSpPr/>
          <p:nvPr/>
        </p:nvSpPr>
        <p:spPr>
          <a:xfrm>
            <a:off x="4831040" y="1933543"/>
            <a:ext cx="191387" cy="191387"/>
          </a:xfrm>
          <a:prstGeom prst="ellipse">
            <a:avLst/>
          </a:prstGeom>
          <a:solidFill>
            <a:srgbClr val="FFFF00"/>
          </a:solidFill>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9" name="Oval 18" descr="Medium Risk/Benefit&#10;">
            <a:extLst>
              <a:ext uri="{FF2B5EF4-FFF2-40B4-BE49-F238E27FC236}">
                <a16:creationId xmlns:a16="http://schemas.microsoft.com/office/drawing/2014/main" id="{CE21FADE-619B-394E-1FFE-93267129488D}"/>
              </a:ext>
            </a:extLst>
          </p:cNvPr>
          <p:cNvSpPr/>
          <p:nvPr/>
        </p:nvSpPr>
        <p:spPr>
          <a:xfrm>
            <a:off x="6071855" y="1938553"/>
            <a:ext cx="191387" cy="191387"/>
          </a:xfrm>
          <a:prstGeom prst="ellipse">
            <a:avLst/>
          </a:prstGeom>
          <a:solidFill>
            <a:srgbClr val="FFFF00"/>
          </a:solidFill>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4" name="Oval 43" descr="High Risk/Low Benefit">
            <a:extLst>
              <a:ext uri="{FF2B5EF4-FFF2-40B4-BE49-F238E27FC236}">
                <a16:creationId xmlns:a16="http://schemas.microsoft.com/office/drawing/2014/main" id="{89478A83-1902-7D38-37DC-029E27A3D119}"/>
              </a:ext>
            </a:extLst>
          </p:cNvPr>
          <p:cNvSpPr/>
          <p:nvPr/>
        </p:nvSpPr>
        <p:spPr>
          <a:xfrm>
            <a:off x="4822031" y="2165106"/>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7" name="Oval 46" descr="High Risk/Low Benefit&#10;">
            <a:extLst>
              <a:ext uri="{FF2B5EF4-FFF2-40B4-BE49-F238E27FC236}">
                <a16:creationId xmlns:a16="http://schemas.microsoft.com/office/drawing/2014/main" id="{BA70B0A3-5548-2286-2A51-33B09D483852}"/>
              </a:ext>
            </a:extLst>
          </p:cNvPr>
          <p:cNvSpPr/>
          <p:nvPr/>
        </p:nvSpPr>
        <p:spPr>
          <a:xfrm>
            <a:off x="6070902" y="2174467"/>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Oval 10" descr="Low Risk/High Benefit&#10;">
            <a:extLst>
              <a:ext uri="{FF2B5EF4-FFF2-40B4-BE49-F238E27FC236}">
                <a16:creationId xmlns:a16="http://schemas.microsoft.com/office/drawing/2014/main" id="{46DE3A92-AC15-7FD2-C25F-72FFEDA4A721}"/>
              </a:ext>
            </a:extLst>
          </p:cNvPr>
          <p:cNvSpPr/>
          <p:nvPr/>
        </p:nvSpPr>
        <p:spPr>
          <a:xfrm>
            <a:off x="4826350" y="2442698"/>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2" name="Oval 21" descr="Low Risk/High Benefit&#10;">
            <a:extLst>
              <a:ext uri="{FF2B5EF4-FFF2-40B4-BE49-F238E27FC236}">
                <a16:creationId xmlns:a16="http://schemas.microsoft.com/office/drawing/2014/main" id="{D4F300E6-37BB-C3D7-66BE-040872333C40}"/>
              </a:ext>
            </a:extLst>
          </p:cNvPr>
          <p:cNvSpPr/>
          <p:nvPr/>
        </p:nvSpPr>
        <p:spPr>
          <a:xfrm>
            <a:off x="6081840" y="2433209"/>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51" name="Oval 50" descr="Medium Risk/Benefit&#10;">
            <a:extLst>
              <a:ext uri="{FF2B5EF4-FFF2-40B4-BE49-F238E27FC236}">
                <a16:creationId xmlns:a16="http://schemas.microsoft.com/office/drawing/2014/main" id="{35509ECB-ADDC-186B-FDD5-F40A56D8DF01}"/>
              </a:ext>
            </a:extLst>
          </p:cNvPr>
          <p:cNvSpPr/>
          <p:nvPr/>
        </p:nvSpPr>
        <p:spPr>
          <a:xfrm>
            <a:off x="6061837" y="2685156"/>
            <a:ext cx="191387" cy="191387"/>
          </a:xfrm>
          <a:prstGeom prst="ellipse">
            <a:avLst/>
          </a:prstGeom>
          <a:solidFill>
            <a:srgbClr val="FFFF00"/>
          </a:solidFill>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3" name="Oval 42" descr="Low Risk/High Benefit&#10;">
            <a:extLst>
              <a:ext uri="{FF2B5EF4-FFF2-40B4-BE49-F238E27FC236}">
                <a16:creationId xmlns:a16="http://schemas.microsoft.com/office/drawing/2014/main" id="{DDD51785-7BA9-2F1A-4C79-51A1829D5322}"/>
              </a:ext>
            </a:extLst>
          </p:cNvPr>
          <p:cNvSpPr/>
          <p:nvPr/>
        </p:nvSpPr>
        <p:spPr>
          <a:xfrm>
            <a:off x="4829318" y="2709902"/>
            <a:ext cx="191387" cy="191387"/>
          </a:xfrm>
          <a:prstGeom prst="ellipse">
            <a:avLst/>
          </a:prstGeom>
          <a:solidFill>
            <a:srgbClr val="00B050"/>
          </a:solidFill>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5" name="Oval 44" descr="Medium Risk/Benefit&#10;">
            <a:extLst>
              <a:ext uri="{FF2B5EF4-FFF2-40B4-BE49-F238E27FC236}">
                <a16:creationId xmlns:a16="http://schemas.microsoft.com/office/drawing/2014/main" id="{0F530D8F-956E-0B58-48B5-A3E503324780}"/>
              </a:ext>
            </a:extLst>
          </p:cNvPr>
          <p:cNvSpPr/>
          <p:nvPr/>
        </p:nvSpPr>
        <p:spPr>
          <a:xfrm>
            <a:off x="4829318" y="2952073"/>
            <a:ext cx="191387" cy="191387"/>
          </a:xfrm>
          <a:prstGeom prst="ellipse">
            <a:avLst/>
          </a:prstGeom>
          <a:solidFill>
            <a:srgbClr val="FFFF00"/>
          </a:solidFill>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Oval 17" descr="Medium Risk/Benefit&#10;">
            <a:extLst>
              <a:ext uri="{FF2B5EF4-FFF2-40B4-BE49-F238E27FC236}">
                <a16:creationId xmlns:a16="http://schemas.microsoft.com/office/drawing/2014/main" id="{6D6C8409-56E6-E4F8-D6A0-AFA2A3407550}"/>
              </a:ext>
            </a:extLst>
          </p:cNvPr>
          <p:cNvSpPr/>
          <p:nvPr/>
        </p:nvSpPr>
        <p:spPr>
          <a:xfrm>
            <a:off x="6078189" y="2941432"/>
            <a:ext cx="191387" cy="191387"/>
          </a:xfrm>
          <a:prstGeom prst="ellipse">
            <a:avLst/>
          </a:prstGeom>
          <a:solidFill>
            <a:srgbClr val="FFFF00"/>
          </a:solidFill>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3" name="Oval 22" descr="High Risk/Low Benefit&#10;">
            <a:extLst>
              <a:ext uri="{FF2B5EF4-FFF2-40B4-BE49-F238E27FC236}">
                <a16:creationId xmlns:a16="http://schemas.microsoft.com/office/drawing/2014/main" id="{2749DF1A-AB7C-DE9A-E564-0AD218340CB6}"/>
              </a:ext>
            </a:extLst>
          </p:cNvPr>
          <p:cNvSpPr/>
          <p:nvPr/>
        </p:nvSpPr>
        <p:spPr>
          <a:xfrm>
            <a:off x="4838327" y="3163936"/>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3" name="Oval 12" descr="High Risk/Low Benefit&#10;">
            <a:extLst>
              <a:ext uri="{FF2B5EF4-FFF2-40B4-BE49-F238E27FC236}">
                <a16:creationId xmlns:a16="http://schemas.microsoft.com/office/drawing/2014/main" id="{CA5401B6-AF0D-F24F-E847-E5A10C9F2D01}"/>
              </a:ext>
            </a:extLst>
          </p:cNvPr>
          <p:cNvSpPr/>
          <p:nvPr/>
        </p:nvSpPr>
        <p:spPr>
          <a:xfrm>
            <a:off x="6078189" y="3200407"/>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4" name="Oval 23" descr="High Risk/Low Benefit&#10;">
            <a:extLst>
              <a:ext uri="{FF2B5EF4-FFF2-40B4-BE49-F238E27FC236}">
                <a16:creationId xmlns:a16="http://schemas.microsoft.com/office/drawing/2014/main" id="{F8665194-6CAA-3B5F-0F17-296CFAC80A7D}"/>
              </a:ext>
            </a:extLst>
          </p:cNvPr>
          <p:cNvSpPr/>
          <p:nvPr/>
        </p:nvSpPr>
        <p:spPr>
          <a:xfrm>
            <a:off x="4838327" y="3419987"/>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50" name="Oval 49" descr="High Risk/Low Benefit&#10;">
            <a:extLst>
              <a:ext uri="{FF2B5EF4-FFF2-40B4-BE49-F238E27FC236}">
                <a16:creationId xmlns:a16="http://schemas.microsoft.com/office/drawing/2014/main" id="{6C2882FA-AAD4-CD56-6A63-F9FCD162708D}"/>
              </a:ext>
            </a:extLst>
          </p:cNvPr>
          <p:cNvSpPr/>
          <p:nvPr/>
        </p:nvSpPr>
        <p:spPr>
          <a:xfrm>
            <a:off x="6071188" y="3447811"/>
            <a:ext cx="191387" cy="191387"/>
          </a:xfrm>
          <a:prstGeom prst="ellipse">
            <a:avLst/>
          </a:prstGeom>
          <a:solidFill>
            <a:srgbClr val="FF0000"/>
          </a:solid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9" name="Arrow: Left 38">
            <a:extLst>
              <a:ext uri="{FF2B5EF4-FFF2-40B4-BE49-F238E27FC236}">
                <a16:creationId xmlns:a16="http://schemas.microsoft.com/office/drawing/2014/main" id="{0078A0F6-5500-B5D1-F904-5603D7C47DB5}"/>
              </a:ext>
              <a:ext uri="{C183D7F6-B498-43B3-948B-1728B52AA6E4}">
                <adec:decorative xmlns:adec="http://schemas.microsoft.com/office/drawing/2017/decorative" val="1"/>
              </a:ext>
            </a:extLst>
          </p:cNvPr>
          <p:cNvSpPr/>
          <p:nvPr/>
        </p:nvSpPr>
        <p:spPr>
          <a:xfrm>
            <a:off x="6733493" y="1645211"/>
            <a:ext cx="473321" cy="253916"/>
          </a:xfrm>
          <a:prstGeom prst="leftArrow">
            <a:avLst/>
          </a:prstGeom>
          <a:solidFill>
            <a:srgbClr val="F1F5FB"/>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5" name="TextBox 4">
            <a:extLst>
              <a:ext uri="{FF2B5EF4-FFF2-40B4-BE49-F238E27FC236}">
                <a16:creationId xmlns:a16="http://schemas.microsoft.com/office/drawing/2014/main" id="{D64FC556-175F-36BC-4DBE-FEEEE054CBBD}"/>
              </a:ext>
              <a:ext uri="{C183D7F6-B498-43B3-948B-1728B52AA6E4}">
                <adec:decorative xmlns:adec="http://schemas.microsoft.com/office/drawing/2017/decorative" val="1"/>
              </a:ext>
            </a:extLst>
          </p:cNvPr>
          <p:cNvSpPr txBox="1"/>
          <p:nvPr/>
        </p:nvSpPr>
        <p:spPr>
          <a:xfrm>
            <a:off x="610823" y="2408749"/>
            <a:ext cx="6191492" cy="300082"/>
          </a:xfrm>
          <a:prstGeom prst="rect">
            <a:avLst/>
          </a:prstGeom>
          <a:noFill/>
          <a:ln w="38100">
            <a:solidFill>
              <a:schemeClr val="tx2">
                <a:lumMod val="60000"/>
                <a:lumOff val="40000"/>
              </a:schemeClr>
            </a:solidFill>
            <a:prstDash val="dash"/>
          </a:ln>
        </p:spPr>
        <p:txBody>
          <a:bodyPr wrap="square" rtlCol="0">
            <a:spAutoFit/>
          </a:bodyPr>
          <a:lstStyle/>
          <a:p>
            <a:endParaRPr lang="en-US" sz="1350" dirty="0"/>
          </a:p>
        </p:txBody>
      </p:sp>
      <p:sp>
        <p:nvSpPr>
          <p:cNvPr id="38" name="Arrow: Left 37">
            <a:extLst>
              <a:ext uri="{FF2B5EF4-FFF2-40B4-BE49-F238E27FC236}">
                <a16:creationId xmlns:a16="http://schemas.microsoft.com/office/drawing/2014/main" id="{0C10D5CC-2B15-2A4E-2A0F-7E5168C9DAA5}"/>
              </a:ext>
              <a:ext uri="{C183D7F6-B498-43B3-948B-1728B52AA6E4}">
                <adec:decorative xmlns:adec="http://schemas.microsoft.com/office/drawing/2017/decorative" val="1"/>
              </a:ext>
            </a:extLst>
          </p:cNvPr>
          <p:cNvSpPr/>
          <p:nvPr/>
        </p:nvSpPr>
        <p:spPr>
          <a:xfrm>
            <a:off x="6742579" y="2395761"/>
            <a:ext cx="473321" cy="253916"/>
          </a:xfrm>
          <a:prstGeom prst="leftArrow">
            <a:avLst/>
          </a:prstGeom>
          <a:solidFill>
            <a:srgbClr val="F1F5FB"/>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40" name="Right Brace 39">
            <a:extLst>
              <a:ext uri="{FF2B5EF4-FFF2-40B4-BE49-F238E27FC236}">
                <a16:creationId xmlns:a16="http://schemas.microsoft.com/office/drawing/2014/main" id="{2D6A1D0B-8657-2122-1E52-33A1FEF24E3C}"/>
              </a:ext>
              <a:ext uri="{C183D7F6-B498-43B3-948B-1728B52AA6E4}">
                <adec:decorative xmlns:adec="http://schemas.microsoft.com/office/drawing/2017/decorative" val="1"/>
              </a:ext>
            </a:extLst>
          </p:cNvPr>
          <p:cNvSpPr/>
          <p:nvPr/>
        </p:nvSpPr>
        <p:spPr>
          <a:xfrm>
            <a:off x="7222871" y="1482307"/>
            <a:ext cx="189662" cy="106086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sz="1350"/>
          </a:p>
        </p:txBody>
      </p:sp>
      <p:sp>
        <p:nvSpPr>
          <p:cNvPr id="25" name="TextBox 24">
            <a:extLst>
              <a:ext uri="{FF2B5EF4-FFF2-40B4-BE49-F238E27FC236}">
                <a16:creationId xmlns:a16="http://schemas.microsoft.com/office/drawing/2014/main" id="{ABAE188C-14B2-2B34-8B0C-DCEC02D38009}"/>
              </a:ext>
            </a:extLst>
          </p:cNvPr>
          <p:cNvSpPr txBox="1"/>
          <p:nvPr/>
        </p:nvSpPr>
        <p:spPr>
          <a:xfrm>
            <a:off x="377900" y="4135390"/>
            <a:ext cx="8149874" cy="253916"/>
          </a:xfrm>
          <a:prstGeom prst="rect">
            <a:avLst/>
          </a:prstGeom>
          <a:noFill/>
        </p:spPr>
        <p:txBody>
          <a:bodyPr wrap="square" lIns="68580" tIns="34290" rIns="68580" bIns="3429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r>
              <a:rPr lang="en-US" sz="1200" dirty="0"/>
              <a:t>* Indicates risk associated with having someone other than the tunnel contractor perform these activities </a:t>
            </a:r>
            <a:endParaRPr lang="en-US" sz="1200" dirty="0">
              <a:cs typeface="Arial" panose="020B0604020202020204"/>
            </a:endParaRPr>
          </a:p>
        </p:txBody>
      </p:sp>
      <p:sp>
        <p:nvSpPr>
          <p:cNvPr id="2" name="Slide Number Placeholder 1">
            <a:extLst>
              <a:ext uri="{FF2B5EF4-FFF2-40B4-BE49-F238E27FC236}">
                <a16:creationId xmlns:a16="http://schemas.microsoft.com/office/drawing/2014/main" id="{A420BBF8-672F-2F66-C5F1-08E5C2F5C623}"/>
              </a:ext>
            </a:extLst>
          </p:cNvPr>
          <p:cNvSpPr>
            <a:spLocks noGrp="1"/>
          </p:cNvSpPr>
          <p:nvPr>
            <p:ph type="sldNum" sz="quarter" idx="4"/>
          </p:nvPr>
        </p:nvSpPr>
        <p:spPr>
          <a:xfrm>
            <a:off x="8187718" y="4767265"/>
            <a:ext cx="751327" cy="273845"/>
          </a:xfrm>
        </p:spPr>
        <p:txBody>
          <a:bodyPr/>
          <a:lstStyle/>
          <a:p>
            <a:fld id="{7D849402-4170-CE4A-A196-BDEB35909225}" type="slidenum">
              <a:rPr lang="en-US" smtClean="0"/>
              <a:pPr/>
              <a:t>8</a:t>
            </a:fld>
            <a:endParaRPr lang="en-US"/>
          </a:p>
        </p:txBody>
      </p:sp>
    </p:spTree>
    <p:extLst>
      <p:ext uri="{BB962C8B-B14F-4D97-AF65-F5344CB8AC3E}">
        <p14:creationId xmlns:p14="http://schemas.microsoft.com/office/powerpoint/2010/main" val="111452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2E44-1AF7-3C6E-69B9-50D7029663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F21FBB-11D5-56D4-EBB0-29C2F1B6D350}"/>
              </a:ext>
            </a:extLst>
          </p:cNvPr>
          <p:cNvSpPr>
            <a:spLocks noGrp="1"/>
          </p:cNvSpPr>
          <p:nvPr>
            <p:ph type="title"/>
          </p:nvPr>
        </p:nvSpPr>
        <p:spPr/>
        <p:txBody>
          <a:bodyPr/>
          <a:lstStyle/>
          <a:p>
            <a:r>
              <a:rPr lang="en-US" sz="2700" dirty="0">
                <a:latin typeface="Arial"/>
                <a:cs typeface="Arial"/>
              </a:rPr>
              <a:t>Schedule Considerations    </a:t>
            </a:r>
            <a:endParaRPr lang="en-US" sz="2700" dirty="0"/>
          </a:p>
        </p:txBody>
      </p:sp>
      <p:pic>
        <p:nvPicPr>
          <p:cNvPr id="6" name="Picture 5" descr="A chart showing the current and proposed schedule considerations every quarter from 2026 through 2029. ">
            <a:extLst>
              <a:ext uri="{FF2B5EF4-FFF2-40B4-BE49-F238E27FC236}">
                <a16:creationId xmlns:a16="http://schemas.microsoft.com/office/drawing/2014/main" id="{2C23BE53-438E-1F2F-AB26-860A6786DFF5}"/>
              </a:ext>
            </a:extLst>
          </p:cNvPr>
          <p:cNvPicPr>
            <a:picLocks noChangeAspect="1"/>
          </p:cNvPicPr>
          <p:nvPr/>
        </p:nvPicPr>
        <p:blipFill>
          <a:blip r:embed="rId2">
            <a:extLst>
              <a:ext uri="{28A0092B-C50C-407E-A947-70E740481C1C}">
                <a14:useLocalDpi xmlns:a14="http://schemas.microsoft.com/office/drawing/2010/main" val="0"/>
              </a:ext>
            </a:extLst>
          </a:blip>
          <a:srcRect l="2212" t="11282" r="2212" b="3818"/>
          <a:stretch>
            <a:fillRect/>
          </a:stretch>
        </p:blipFill>
        <p:spPr>
          <a:xfrm>
            <a:off x="181308" y="753208"/>
            <a:ext cx="8734092" cy="4366847"/>
          </a:xfrm>
          <a:prstGeom prst="rect">
            <a:avLst/>
          </a:prstGeom>
        </p:spPr>
      </p:pic>
      <p:pic>
        <p:nvPicPr>
          <p:cNvPr id="12" name="Picture 11">
            <a:extLst>
              <a:ext uri="{FF2B5EF4-FFF2-40B4-BE49-F238E27FC236}">
                <a16:creationId xmlns:a16="http://schemas.microsoft.com/office/drawing/2014/main" id="{B98715C5-2366-5DF6-1047-B06341EC25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86300" y="4424840"/>
            <a:ext cx="4133850" cy="578169"/>
          </a:xfrm>
          <a:prstGeom prst="rect">
            <a:avLst/>
          </a:prstGeom>
        </p:spPr>
      </p:pic>
      <p:sp>
        <p:nvSpPr>
          <p:cNvPr id="8" name="TextBox 7">
            <a:extLst>
              <a:ext uri="{FF2B5EF4-FFF2-40B4-BE49-F238E27FC236}">
                <a16:creationId xmlns:a16="http://schemas.microsoft.com/office/drawing/2014/main" id="{7D6A6330-05D8-659E-2313-B79AF1052652}"/>
              </a:ext>
            </a:extLst>
          </p:cNvPr>
          <p:cNvSpPr txBox="1"/>
          <p:nvPr/>
        </p:nvSpPr>
        <p:spPr>
          <a:xfrm>
            <a:off x="181309" y="3060290"/>
            <a:ext cx="8734091" cy="300082"/>
          </a:xfrm>
          <a:prstGeom prst="rect">
            <a:avLst/>
          </a:prstGeom>
          <a:solidFill>
            <a:srgbClr val="FFFFFF"/>
          </a:solidFill>
        </p:spPr>
        <p:txBody>
          <a:bodyPr wrap="square" rtlCol="0">
            <a:spAutoFit/>
          </a:bodyPr>
          <a:lstStyle/>
          <a:p>
            <a:r>
              <a:rPr lang="en-US" sz="1350" b="1" dirty="0">
                <a:solidFill>
                  <a:srgbClr val="1D2836"/>
                </a:solidFill>
              </a:rPr>
              <a:t>PROPOSED WITH THREE (3) LOW RISK/HIGH BENEFIT EARLY WORKS ACTIVITIES AUTHORIZED</a:t>
            </a:r>
          </a:p>
        </p:txBody>
      </p:sp>
      <p:sp>
        <p:nvSpPr>
          <p:cNvPr id="13" name="TextBox 12">
            <a:extLst>
              <a:ext uri="{FF2B5EF4-FFF2-40B4-BE49-F238E27FC236}">
                <a16:creationId xmlns:a16="http://schemas.microsoft.com/office/drawing/2014/main" id="{2D00DA9F-9A54-5D02-4932-182E648DF8D2}"/>
              </a:ext>
            </a:extLst>
          </p:cNvPr>
          <p:cNvSpPr txBox="1"/>
          <p:nvPr/>
        </p:nvSpPr>
        <p:spPr>
          <a:xfrm>
            <a:off x="7328243" y="4082316"/>
            <a:ext cx="1330728" cy="415498"/>
          </a:xfrm>
          <a:prstGeom prst="rect">
            <a:avLst/>
          </a:prstGeom>
          <a:noFill/>
        </p:spPr>
        <p:txBody>
          <a:bodyPr wrap="square" rtlCol="0">
            <a:spAutoFit/>
          </a:bodyPr>
          <a:lstStyle/>
          <a:p>
            <a:pPr algn="ctr"/>
            <a:r>
              <a:rPr lang="en-US" sz="1050" b="1"/>
              <a:t>Four Month Schedule Savings</a:t>
            </a:r>
          </a:p>
        </p:txBody>
      </p:sp>
      <p:pic>
        <p:nvPicPr>
          <p:cNvPr id="10" name="Picture 9">
            <a:extLst>
              <a:ext uri="{FF2B5EF4-FFF2-40B4-BE49-F238E27FC236}">
                <a16:creationId xmlns:a16="http://schemas.microsoft.com/office/drawing/2014/main" id="{BE1086D5-9B8F-7936-ED37-49AED6F9A53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1865"/>
          <a:stretch>
            <a:fillRect/>
          </a:stretch>
        </p:blipFill>
        <p:spPr>
          <a:xfrm>
            <a:off x="6188273" y="4553675"/>
            <a:ext cx="1945505" cy="339692"/>
          </a:xfrm>
          <a:prstGeom prst="rect">
            <a:avLst/>
          </a:prstGeom>
        </p:spPr>
      </p:pic>
      <p:sp>
        <p:nvSpPr>
          <p:cNvPr id="5" name="Slide Number Placeholder 1">
            <a:extLst>
              <a:ext uri="{FF2B5EF4-FFF2-40B4-BE49-F238E27FC236}">
                <a16:creationId xmlns:a16="http://schemas.microsoft.com/office/drawing/2014/main" id="{4F4FEE32-E00F-CF91-8D5E-82F8169BA13D}"/>
              </a:ext>
            </a:extLst>
          </p:cNvPr>
          <p:cNvSpPr txBox="1">
            <a:spLocks/>
          </p:cNvSpPr>
          <p:nvPr/>
        </p:nvSpPr>
        <p:spPr>
          <a:xfrm>
            <a:off x="8187718" y="4767265"/>
            <a:ext cx="751327" cy="273845"/>
          </a:xfrm>
          <a:prstGeom prst="rect">
            <a:avLst/>
          </a:prstGeom>
        </p:spPr>
        <p:txBody>
          <a:bodyPr vert="horz" lIns="91440" tIns="45720" rIns="91440" bIns="45720" rtlCol="0" anchor="ctr"/>
          <a:lstStyle>
            <a:defPPr>
              <a:defRPr lang="en-US"/>
            </a:defPPr>
            <a:lvl1pPr marL="0" algn="r" defTabSz="457189" rtl="0" eaLnBrk="1" latinLnBrk="0" hangingPunct="1">
              <a:defRPr sz="1200" kern="1200">
                <a:solidFill>
                  <a:srgbClr val="4C4E56"/>
                </a:solidFill>
                <a:latin typeface="Arial" panose="020B0604020202020204" pitchFamily="34" charset="0"/>
                <a:ea typeface="+mn-ea"/>
                <a:cs typeface="Arial" panose="020B0604020202020204" pitchFamily="34" charset="0"/>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7D849402-4170-CE4A-A196-BDEB35909225}" type="slidenum">
              <a:rPr lang="en-US" smtClean="0"/>
              <a:pPr/>
              <a:t>9</a:t>
            </a:fld>
            <a:endParaRPr lang="en-US"/>
          </a:p>
        </p:txBody>
      </p:sp>
      <p:sp>
        <p:nvSpPr>
          <p:cNvPr id="3" name="Slide Number Placeholder 2">
            <a:extLst>
              <a:ext uri="{FF2B5EF4-FFF2-40B4-BE49-F238E27FC236}">
                <a16:creationId xmlns:a16="http://schemas.microsoft.com/office/drawing/2014/main" id="{195A88A7-E1C5-4944-186B-249AE0F8E24F}"/>
              </a:ext>
            </a:extLst>
          </p:cNvPr>
          <p:cNvSpPr>
            <a:spLocks noGrp="1"/>
          </p:cNvSpPr>
          <p:nvPr>
            <p:ph type="sldNum" sz="quarter" idx="4"/>
          </p:nvPr>
        </p:nvSpPr>
        <p:spPr/>
        <p:txBody>
          <a:bodyPr/>
          <a:lstStyle/>
          <a:p>
            <a:pPr>
              <a:defRPr/>
            </a:pPr>
            <a:fld id="{7D849402-4170-CE4A-A196-BDEB35909225}" type="slidenum">
              <a:rPr lang="en-US" smtClean="0"/>
              <a:pPr>
                <a:defRPr/>
              </a:pPr>
              <a:t>9</a:t>
            </a:fld>
            <a:endParaRPr lang="en-US"/>
          </a:p>
        </p:txBody>
      </p:sp>
    </p:spTree>
    <p:extLst>
      <p:ext uri="{BB962C8B-B14F-4D97-AF65-F5344CB8AC3E}">
        <p14:creationId xmlns:p14="http://schemas.microsoft.com/office/powerpoint/2010/main" val="511765748"/>
      </p:ext>
    </p:extLst>
  </p:cSld>
  <p:clrMapOvr>
    <a:masterClrMapping/>
  </p:clrMapOvr>
</p:sld>
</file>

<file path=ppt/theme/theme1.xml><?xml version="1.0" encoding="utf-8"?>
<a:theme xmlns:a="http://schemas.openxmlformats.org/drawingml/2006/main" name="1_VTA-PPT16x9-template">
  <a:themeElements>
    <a:clrScheme name="Custom 1">
      <a:dk1>
        <a:srgbClr val="4C4E56"/>
      </a:dk1>
      <a:lt1>
        <a:sysClr val="window" lastClr="FFFFFF"/>
      </a:lt1>
      <a:dk2>
        <a:srgbClr val="1F497D"/>
      </a:dk2>
      <a:lt2>
        <a:srgbClr val="EEECE1"/>
      </a:lt2>
      <a:accent1>
        <a:srgbClr val="00CFBB"/>
      </a:accent1>
      <a:accent2>
        <a:srgbClr val="E74536"/>
      </a:accent2>
      <a:accent3>
        <a:srgbClr val="397E58"/>
      </a:accent3>
      <a:accent4>
        <a:srgbClr val="35BAA4"/>
      </a:accent4>
      <a:accent5>
        <a:srgbClr val="D33427"/>
      </a:accent5>
      <a:accent6>
        <a:srgbClr val="582771"/>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8.29 BSVII - CSJ Briefing on Downtown Station Design Design.potx" id="{BA412F25-168A-4A7D-9C0B-07A64F831D1D}" vid="{F89BB806-312F-4BA5-9488-3924C2D9FF8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29 BSVII - CSJ Briefing on Downtown Station Design Design.potx" id="{BA412F25-168A-4A7D-9C0B-07A64F831D1D}" vid="{D1BDF2FB-1DB8-4F0A-9FFC-1D8935C0C9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25D207C2654922488F3D1ACB7A766A7F" ma:contentTypeVersion="3" ma:contentTypeDescription="Create a new document." ma:contentTypeScope="" ma:versionID="77eccbbde1a8a20937491d26bc294d92">
  <xsd:schema xmlns:xsd="http://www.w3.org/2001/XMLSchema" xmlns:xs="http://www.w3.org/2001/XMLSchema" xmlns:p="http://schemas.microsoft.com/office/2006/metadata/properties" xmlns:ns2="100a3014-5914-4feb-9261-6ef041ba47c1" targetNamespace="http://schemas.microsoft.com/office/2006/metadata/properties" ma:root="true" ma:fieldsID="87b968f5843ad64cc7cc8f20166883e0" ns2:_="">
    <xsd:import namespace="100a3014-5914-4feb-9261-6ef041ba47c1"/>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a3014-5914-4feb-9261-6ef041ba47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B529DB-29EA-4919-A6CE-48C0CC5D3C76}">
  <ds:schemaRefs>
    <ds:schemaRef ds:uri="297d09a5-ed7d-49ef-8e7f-12b02a6db00c"/>
    <ds:schemaRef ds:uri="76e8d92a-6e0d-4171-ab69-a3f1ec723f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40187B-A5AC-4958-9EC1-A08DE5ED8833}">
  <ds:schemaRefs>
    <ds:schemaRef ds:uri="http://schemas.microsoft.com/sharepoint/v3/contenttype/forms"/>
  </ds:schemaRefs>
</ds:datastoreItem>
</file>

<file path=customXml/itemProps3.xml><?xml version="1.0" encoding="utf-8"?>
<ds:datastoreItem xmlns:ds="http://schemas.openxmlformats.org/officeDocument/2006/customXml" ds:itemID="{C48BB835-9F64-4218-B422-290B3E1DDC47}">
  <ds:schemaRefs>
    <ds:schemaRef ds:uri="http://schemas.microsoft.com/sharepoint/events"/>
  </ds:schemaRefs>
</ds:datastoreItem>
</file>

<file path=customXml/itemProps4.xml><?xml version="1.0" encoding="utf-8"?>
<ds:datastoreItem xmlns:ds="http://schemas.openxmlformats.org/officeDocument/2006/customXml" ds:itemID="{2622054E-C56E-4A8C-9735-15323DA1D01B}"/>
</file>

<file path=docProps/app.xml><?xml version="1.0" encoding="utf-8"?>
<Properties xmlns="http://schemas.openxmlformats.org/officeDocument/2006/extended-properties" xmlns:vt="http://schemas.openxmlformats.org/officeDocument/2006/docPropsVTypes">
  <Template/>
  <TotalTime>1351</TotalTime>
  <Words>2835</Words>
  <Application>Microsoft Office PowerPoint</Application>
  <PresentationFormat>On-screen Show (16:9)</PresentationFormat>
  <Paragraphs>422</Paragraphs>
  <Slides>39</Slides>
  <Notes>23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Aptos Narrow</vt:lpstr>
      <vt:lpstr>Arial</vt:lpstr>
      <vt:lpstr>Arial Black</vt:lpstr>
      <vt:lpstr>Arial,Sans-Serif</vt:lpstr>
      <vt:lpstr>Calibri</vt:lpstr>
      <vt:lpstr>Calibri Light</vt:lpstr>
      <vt:lpstr>Courier New</vt:lpstr>
      <vt:lpstr>Franklin Gothic Book</vt:lpstr>
      <vt:lpstr>Franklin Gothic Medium</vt:lpstr>
      <vt:lpstr>Museo Sans 700</vt:lpstr>
      <vt:lpstr>ScalaSansLF-Regular</vt:lpstr>
      <vt:lpstr>Wingdings</vt:lpstr>
      <vt:lpstr>1_VTA-PPT16x9-template</vt:lpstr>
      <vt:lpstr>Custom Design</vt:lpstr>
      <vt:lpstr>VTA’s BART Silicon Valley Phase II Extension Project</vt:lpstr>
      <vt:lpstr>Downtown-Diridon CWG Members</vt:lpstr>
      <vt:lpstr>AGENDA</vt:lpstr>
      <vt:lpstr>Phase II Program Update</vt:lpstr>
      <vt:lpstr>Recap of 2025</vt:lpstr>
      <vt:lpstr>Current Efforts Underway</vt:lpstr>
      <vt:lpstr>Elements To Be Constructed Before Tunneling Begins</vt:lpstr>
      <vt:lpstr>Risk Assessment of Critical Activities</vt:lpstr>
      <vt:lpstr>Schedule Considerations    </vt:lpstr>
      <vt:lpstr>Adaptive Plan Update</vt:lpstr>
      <vt:lpstr>Adaptive Plan Evaluation </vt:lpstr>
      <vt:lpstr>Adaptive Plan Evaluation</vt:lpstr>
      <vt:lpstr>Summary of Findings</vt:lpstr>
      <vt:lpstr>Adaptive Plan – Contract Packaging </vt:lpstr>
      <vt:lpstr>Overview of Delivery Models</vt:lpstr>
      <vt:lpstr>Overview of Delivery Models – Continued</vt:lpstr>
      <vt:lpstr>Target Price/ Incentive-Based Contract</vt:lpstr>
      <vt:lpstr>Why Agencies Use Cost‑Reimbursable Contracts</vt:lpstr>
      <vt:lpstr>Path to FTA Full Funding Grant Agreement (FFGA)</vt:lpstr>
      <vt:lpstr>Diridon Station Design Update</vt:lpstr>
      <vt:lpstr>Diridon Site Plan Opening Day</vt:lpstr>
      <vt:lpstr>Conceptual Rendering of Diridon BART Station </vt:lpstr>
      <vt:lpstr>Conceptual Rendering of Diridon BART Station – P2</vt:lpstr>
      <vt:lpstr>Conceptual Rendering of Diridon BART Station – P3</vt:lpstr>
      <vt:lpstr>Construction Update</vt:lpstr>
      <vt:lpstr>West Portal Construction Area</vt:lpstr>
      <vt:lpstr>West Portal Construction Area – P2</vt:lpstr>
      <vt:lpstr>Aeriel View of Tunnel Launch Structure</vt:lpstr>
      <vt:lpstr>Aeriel View of Tunnel Launch Structure – P2</vt:lpstr>
      <vt:lpstr>Aeriel View of Tunnel Launch Structure – P3</vt:lpstr>
      <vt:lpstr>Construction Progress- January</vt:lpstr>
      <vt:lpstr>Construction Progress</vt:lpstr>
      <vt:lpstr>Construction Progress – P2</vt:lpstr>
      <vt:lpstr>Construction Progress – P3</vt:lpstr>
      <vt:lpstr>Next Steps</vt:lpstr>
      <vt:lpstr>2026 Downtown-Diridon CWG Meeting Dates</vt:lpstr>
      <vt:lpstr>2026 Downtown-Diridon CWG Meeting Dates -</vt:lpstr>
      <vt:lpstr>Upcoming VTA Meetings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Gabriela Newell</dc:creator>
  <cp:lastModifiedBy>Kendall Rozen</cp:lastModifiedBy>
  <cp:revision>34</cp:revision>
  <cp:lastPrinted>2025-09-23T22:51:37Z</cp:lastPrinted>
  <dcterms:created xsi:type="dcterms:W3CDTF">2021-11-03T23:39:59Z</dcterms:created>
  <dcterms:modified xsi:type="dcterms:W3CDTF">2026-04-06T21:41:19Z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0x01010025D207C2654922488F3D1ACB7A766A7F</vt:lpwstr>
  </property>
  <property fmtid="{D5CDD505-2E9C-101B-9397-08002B2CF9AE}" pid="3" name="AuthorIds_UIVersion_512">
    <vt:lpwstr>1948</vt:lpwstr>
  </property>
  <property fmtid="{D5CDD505-2E9C-101B-9397-08002B2CF9AE}" pid="4" name="MediaServiceImageTags">
    <vt:lpwstr/>
  </property>
  <property fmtid="{D5CDD505-2E9C-101B-9397-08002B2CF9AE}" pid="5" name="Order">
    <vt:r8>29700</vt:r8>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_dlc_DocIdItemGuid">
    <vt:lpwstr>13970521-0cf2-480b-ada4-bb36088e3bbc</vt:lpwstr>
  </property>
</Properties>
</file>